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2"/>
  </p:sldMasterIdLst>
  <p:notesMasterIdLst>
    <p:notesMasterId r:id="rId35"/>
  </p:notesMasterIdLst>
  <p:handoutMasterIdLst>
    <p:handoutMasterId r:id="rId36"/>
  </p:handoutMasterIdLst>
  <p:sldIdLst>
    <p:sldId id="453" r:id="rId3"/>
    <p:sldId id="455" r:id="rId4"/>
    <p:sldId id="454" r:id="rId5"/>
    <p:sldId id="456" r:id="rId6"/>
    <p:sldId id="457" r:id="rId7"/>
    <p:sldId id="458" r:id="rId8"/>
    <p:sldId id="459" r:id="rId9"/>
    <p:sldId id="460" r:id="rId10"/>
    <p:sldId id="502" r:id="rId11"/>
    <p:sldId id="503" r:id="rId12"/>
    <p:sldId id="504" r:id="rId13"/>
    <p:sldId id="475" r:id="rId14"/>
    <p:sldId id="476" r:id="rId15"/>
    <p:sldId id="477" r:id="rId16"/>
    <p:sldId id="478" r:id="rId17"/>
    <p:sldId id="479" r:id="rId18"/>
    <p:sldId id="480" r:id="rId19"/>
    <p:sldId id="481" r:id="rId20"/>
    <p:sldId id="482" r:id="rId21"/>
    <p:sldId id="483" r:id="rId22"/>
    <p:sldId id="484" r:id="rId23"/>
    <p:sldId id="485" r:id="rId24"/>
    <p:sldId id="486" r:id="rId25"/>
    <p:sldId id="487" r:id="rId26"/>
    <p:sldId id="488" r:id="rId27"/>
    <p:sldId id="505" r:id="rId28"/>
    <p:sldId id="506" r:id="rId29"/>
    <p:sldId id="509" r:id="rId30"/>
    <p:sldId id="497" r:id="rId31"/>
    <p:sldId id="515" r:id="rId32"/>
    <p:sldId id="500" r:id="rId33"/>
    <p:sldId id="516" r:id="rId34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F09B291E-4D63-44D8-9FE2-F9EEBB49D803}">
          <p14:sldIdLst>
            <p14:sldId id="453"/>
            <p14:sldId id="455"/>
            <p14:sldId id="454"/>
          </p14:sldIdLst>
        </p14:section>
        <p14:section name="Functions" id="{E62E72CC-21EE-4242-933D-F63A61555FC9}">
          <p14:sldIdLst>
            <p14:sldId id="456"/>
            <p14:sldId id="457"/>
            <p14:sldId id="458"/>
            <p14:sldId id="459"/>
            <p14:sldId id="460"/>
            <p14:sldId id="502"/>
            <p14:sldId id="503"/>
            <p14:sldId id="504"/>
          </p14:sldIdLst>
        </p14:section>
        <p14:section name="Stored Procedures" id="{9B223023-437F-44BD-AE05-7AB81D7541EC}">
          <p14:sldIdLst>
            <p14:sldId id="475"/>
            <p14:sldId id="476"/>
            <p14:sldId id="477"/>
            <p14:sldId id="478"/>
            <p14:sldId id="479"/>
            <p14:sldId id="480"/>
            <p14:sldId id="481"/>
            <p14:sldId id="482"/>
            <p14:sldId id="483"/>
            <p14:sldId id="484"/>
            <p14:sldId id="485"/>
            <p14:sldId id="486"/>
            <p14:sldId id="487"/>
            <p14:sldId id="488"/>
            <p14:sldId id="505"/>
            <p14:sldId id="506"/>
            <p14:sldId id="509"/>
          </p14:sldIdLst>
        </p14:section>
        <p14:section name="Summary" id="{74E48815-88DC-41B3-A7D7-FC3F3F742483}">
          <p14:sldIdLst>
            <p14:sldId id="497"/>
            <p14:sldId id="515"/>
            <p14:sldId id="500"/>
            <p14:sldId id="51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oftUniLector" initials="S" lastIdx="1" clrIdx="0">
    <p:extLst>
      <p:ext uri="{19B8F6BF-5375-455C-9EA6-DF929625EA0E}">
        <p15:presenceInfo xmlns:p15="http://schemas.microsoft.com/office/powerpoint/2012/main" userId="SoftUniLecto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BABFF"/>
    <a:srgbClr val="C6C0AA"/>
    <a:srgbClr val="F3BE60"/>
    <a:srgbClr val="00B050"/>
    <a:srgbClr val="613306"/>
    <a:srgbClr val="371D03"/>
    <a:srgbClr val="482604"/>
    <a:srgbClr val="FFF0D9"/>
    <a:srgbClr val="7030A0"/>
    <a:srgbClr val="005828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368" autoAdjust="0"/>
    <p:restoredTop sz="78044" autoAdjust="0"/>
  </p:normalViewPr>
  <p:slideViewPr>
    <p:cSldViewPr>
      <p:cViewPr varScale="1">
        <p:scale>
          <a:sx n="87" d="100"/>
          <a:sy n="87" d="100"/>
        </p:scale>
        <p:origin x="283" y="62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viewProps" Target="viewProp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21-Sep-17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21-Sep-17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05866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04A168B-E675-4B5B-A100-7BE280D1D07A}" type="slidenum">
              <a:rPr lang="en-US"/>
              <a:pPr/>
              <a:t>12</a:t>
            </a:fld>
            <a:r>
              <a:rPr lang="en-US" dirty="0"/>
              <a:t>##</a:t>
            </a:r>
          </a:p>
        </p:txBody>
      </p:sp>
      <p:sp>
        <p:nvSpPr>
          <p:cNvPr id="437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72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7258850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E577010-E72C-43E2-A3EA-4608701522CE}" type="slidenum">
              <a:rPr lang="en-US"/>
              <a:pPr/>
              <a:t>18</a:t>
            </a:fld>
            <a:r>
              <a:rPr lang="en-US" dirty="0"/>
              <a:t>##</a:t>
            </a:r>
          </a:p>
        </p:txBody>
      </p:sp>
      <p:sp>
        <p:nvSpPr>
          <p:cNvPr id="4884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84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6216232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6065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81681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BFA7091-1169-4A3F-A158-1ACE5A626F08}" type="slidenum">
              <a:rPr lang="en-US"/>
              <a:pPr/>
              <a:t>26</a:t>
            </a:fld>
            <a:r>
              <a:rPr lang="en-US" dirty="0"/>
              <a:t>##</a:t>
            </a:r>
            <a:endParaRPr lang="en-US" sz="1100" dirty="0"/>
          </a:p>
        </p:txBody>
      </p:sp>
      <p:sp>
        <p:nvSpPr>
          <p:cNvPr id="5416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16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8481" y="4416099"/>
            <a:ext cx="5504853" cy="4182457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07336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BFA7091-1169-4A3F-A158-1ACE5A626F08}" type="slidenum">
              <a:rPr lang="en-US"/>
              <a:pPr/>
              <a:t>27</a:t>
            </a:fld>
            <a:r>
              <a:rPr lang="en-US" dirty="0"/>
              <a:t>##</a:t>
            </a:r>
            <a:endParaRPr lang="en-US" sz="1100" dirty="0"/>
          </a:p>
        </p:txBody>
      </p:sp>
      <p:sp>
        <p:nvSpPr>
          <p:cNvPr id="5416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16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8481" y="4416099"/>
            <a:ext cx="5504853" cy="4182457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53879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BFA7091-1169-4A3F-A158-1ACE5A626F08}" type="slidenum">
              <a:rPr lang="en-US"/>
              <a:pPr/>
              <a:t>28</a:t>
            </a:fld>
            <a:r>
              <a:rPr lang="en-US" dirty="0"/>
              <a:t>##</a:t>
            </a:r>
            <a:endParaRPr lang="en-US" sz="1100" dirty="0"/>
          </a:p>
        </p:txBody>
      </p:sp>
      <p:sp>
        <p:nvSpPr>
          <p:cNvPr id="5416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16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8481" y="4416099"/>
            <a:ext cx="5504853" cy="4182457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9548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5000"/>
              </a:lnSpc>
            </a:pPr>
            <a:r>
              <a:rPr lang="en-US" sz="1600" dirty="0"/>
              <a:t>We can create </a:t>
            </a:r>
            <a:r>
              <a:rPr lang="en-US" sz="1600" b="1" dirty="0"/>
              <a:t>user defined functions </a:t>
            </a:r>
            <a:r>
              <a:rPr lang="en-US" sz="1600" b="0" dirty="0"/>
              <a:t>and</a:t>
            </a:r>
            <a:r>
              <a:rPr lang="en-US" sz="1600" b="1" dirty="0"/>
              <a:t> stored procedures </a:t>
            </a:r>
            <a:r>
              <a:rPr lang="en-US" sz="1600" dirty="0"/>
              <a:t>in SQL Server and we can easily execute them to save code repetition.</a:t>
            </a:r>
          </a:p>
          <a:p>
            <a:pPr>
              <a:lnSpc>
                <a:spcPct val="95000"/>
              </a:lnSpc>
            </a:pPr>
            <a:r>
              <a:rPr lang="en-US" sz="1600" dirty="0"/>
              <a:t>We can create </a:t>
            </a:r>
            <a:r>
              <a:rPr lang="en-US" sz="1600" b="1" dirty="0"/>
              <a:t>triggers</a:t>
            </a:r>
            <a:r>
              <a:rPr lang="en-US" sz="1600" dirty="0"/>
              <a:t> that apply a given  behavior when some condition has occurred.</a:t>
            </a:r>
          </a:p>
          <a:p>
            <a:pPr>
              <a:lnSpc>
                <a:spcPct val="95000"/>
              </a:lnSpc>
            </a:pPr>
            <a:r>
              <a:rPr lang="en-US" sz="1600" dirty="0"/>
              <a:t>We can make </a:t>
            </a:r>
            <a:r>
              <a:rPr lang="en-US" sz="1600" b="1" dirty="0"/>
              <a:t>transactions</a:t>
            </a:r>
            <a:r>
              <a:rPr lang="en-US" sz="1600" dirty="0"/>
              <a:t> if we want to be sure that if all the behavior goes as planned,</a:t>
            </a:r>
            <a:br>
              <a:rPr lang="en-US" sz="1600" dirty="0"/>
            </a:br>
            <a:r>
              <a:rPr lang="en-US" sz="1600" dirty="0"/>
              <a:t>all the changes are made and in the other case, no changes are applied.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63699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30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113197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02168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238632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32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29813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F61667F-FAB2-418B-BA59-74B4D39CAB61}" type="slidenum">
              <a:rPr lang="en-US"/>
              <a:pPr/>
              <a:t>4</a:t>
            </a:fld>
            <a:r>
              <a:rPr lang="en-US" dirty="0"/>
              <a:t>##</a:t>
            </a:r>
          </a:p>
        </p:txBody>
      </p:sp>
      <p:sp>
        <p:nvSpPr>
          <p:cNvPr id="4915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5807208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80089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33635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87207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BFA7091-1169-4A3F-A158-1ACE5A626F08}" type="slidenum">
              <a:rPr lang="en-US"/>
              <a:pPr/>
              <a:t>9</a:t>
            </a:fld>
            <a:r>
              <a:rPr lang="en-US" dirty="0"/>
              <a:t>##</a:t>
            </a:r>
            <a:endParaRPr lang="en-US" sz="1100" dirty="0"/>
          </a:p>
        </p:txBody>
      </p:sp>
      <p:sp>
        <p:nvSpPr>
          <p:cNvPr id="5416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16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8481" y="4416099"/>
            <a:ext cx="5504853" cy="4182457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37436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BFA7091-1169-4A3F-A158-1ACE5A626F08}" type="slidenum">
              <a:rPr lang="en-US"/>
              <a:pPr/>
              <a:t>10</a:t>
            </a:fld>
            <a:r>
              <a:rPr lang="en-US" dirty="0"/>
              <a:t>##</a:t>
            </a:r>
            <a:endParaRPr lang="en-US" sz="1100" dirty="0"/>
          </a:p>
        </p:txBody>
      </p:sp>
      <p:sp>
        <p:nvSpPr>
          <p:cNvPr id="5416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16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8481" y="4416099"/>
            <a:ext cx="5504853" cy="4182457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43339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BFA7091-1169-4A3F-A158-1ACE5A626F08}" type="slidenum">
              <a:rPr lang="en-US"/>
              <a:pPr/>
              <a:t>11</a:t>
            </a:fld>
            <a:r>
              <a:rPr lang="en-US" dirty="0"/>
              <a:t>##</a:t>
            </a:r>
            <a:endParaRPr lang="en-US" sz="1100" dirty="0"/>
          </a:p>
        </p:txBody>
      </p:sp>
      <p:sp>
        <p:nvSpPr>
          <p:cNvPr id="5416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16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8481" y="4416099"/>
            <a:ext cx="5504853" cy="4182457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39530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acebook.com/SoftwareUniversity" TargetMode="External"/><Relationship Id="rId13" Type="http://schemas.openxmlformats.org/officeDocument/2006/relationships/image" Target="../media/image3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judge.softuni.bg/" TargetMode="External"/><Relationship Id="rId12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forum.softuni.bg/" TargetMode="External"/><Relationship Id="rId11" Type="http://schemas.openxmlformats.org/officeDocument/2006/relationships/hyperlink" Target="http://www.introprogramming.info/" TargetMode="External"/><Relationship Id="rId5" Type="http://schemas.openxmlformats.org/officeDocument/2006/relationships/hyperlink" Target="http://www.nakov.com/" TargetMode="External"/><Relationship Id="rId10" Type="http://schemas.openxmlformats.org/officeDocument/2006/relationships/hyperlink" Target="http://www.youtube.com/SoftwareUniversity" TargetMode="External"/><Relationship Id="rId4" Type="http://schemas.openxmlformats.org/officeDocument/2006/relationships/hyperlink" Target="http://softuni.org/" TargetMode="External"/><Relationship Id="rId9" Type="http://schemas.openxmlformats.org/officeDocument/2006/relationships/hyperlink" Target="https://twitter.com/softunibg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21-Sep-17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8" name="Picture 7">
            <a:extLst/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urce Code Examp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 marL="0" indent="0">
              <a:buNone/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Sample source code:</a:t>
            </a:r>
            <a:endParaRPr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24013" y="1892119"/>
            <a:ext cx="10940800" cy="1689281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4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77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21-Sep-17</a:t>
            </a:fld>
            <a:endParaRPr lang="en-US" dirty="0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B67B973-D8DE-44C8-B5FD-89C5B3AF5AF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9483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3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3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5" name="Picture 4">
            <a:extLst/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3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4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5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6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7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8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9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0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1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19" name="Rectangle 18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6600" b="1" kern="1200" noProof="0" dirty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Questions?</a:t>
            </a:r>
            <a:endParaRPr lang="en-US" sz="66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pic>
        <p:nvPicPr>
          <p:cNvPr id="16" name="Picture 15">
            <a:extLst/>
          </p:cNvPr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67714">
            <a:off x="504277" y="2018007"/>
            <a:ext cx="2849278" cy="3305665"/>
          </a:xfrm>
          <a:prstGeom prst="rect">
            <a:avLst/>
          </a:prstGeom>
        </p:spPr>
      </p:pic>
      <p:pic>
        <p:nvPicPr>
          <p:cNvPr id="17" name="Picture 16">
            <a:extLst/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7996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21-Sep-17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73" r:id="rId3"/>
    <p:sldLayoutId id="2147483663" r:id="rId4"/>
    <p:sldLayoutId id="2147483667" r:id="rId5"/>
    <p:sldLayoutId id="2147483672" r:id="rId6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judge.softuni.bg/Contests/Practice/Index/302#4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judge.softuni.bg/Contests/Practice/Index/302#4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judge.softuni.bg/Contests/Practice/Index/302#8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302#10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judge.softuni.bg/Contests/Practice/Index/302#8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hyperlink" Target="https://judge.softuni.bg/Contests/Practice/Index/302#14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judge.softuni.bg/Contests/Practice/Index/302#14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judge.softuni.bg/Contests/Practice/Index/302#14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hyperlink" Target="http://www.indeavr.com/" TargetMode="External"/><Relationship Id="rId13" Type="http://schemas.openxmlformats.org/officeDocument/2006/relationships/image" Target="../media/image34.png"/><Relationship Id="rId18" Type="http://schemas.openxmlformats.org/officeDocument/2006/relationships/hyperlink" Target="https://netpeak.net/" TargetMode="External"/><Relationship Id="rId3" Type="http://schemas.openxmlformats.org/officeDocument/2006/relationships/hyperlink" Target="https://softuni.bg/courses/databases-sqlsrv" TargetMode="External"/><Relationship Id="rId7" Type="http://schemas.openxmlformats.org/officeDocument/2006/relationships/image" Target="../media/image31.png"/><Relationship Id="rId12" Type="http://schemas.openxmlformats.org/officeDocument/2006/relationships/hyperlink" Target="http://www.superhosting.bg/" TargetMode="External"/><Relationship Id="rId17" Type="http://schemas.openxmlformats.org/officeDocument/2006/relationships/image" Target="../media/image36.png"/><Relationship Id="rId2" Type="http://schemas.openxmlformats.org/officeDocument/2006/relationships/notesSlide" Target="../notesSlides/notesSlide18.xml"/><Relationship Id="rId16" Type="http://schemas.openxmlformats.org/officeDocument/2006/relationships/hyperlink" Target="http://www.softwaregroup-bg.com/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://smartit.bg/" TargetMode="External"/><Relationship Id="rId11" Type="http://schemas.openxmlformats.org/officeDocument/2006/relationships/image" Target="../media/image33.png"/><Relationship Id="rId5" Type="http://schemas.openxmlformats.org/officeDocument/2006/relationships/image" Target="../media/image30.png"/><Relationship Id="rId15" Type="http://schemas.openxmlformats.org/officeDocument/2006/relationships/image" Target="../media/image35.png"/><Relationship Id="rId10" Type="http://schemas.openxmlformats.org/officeDocument/2006/relationships/hyperlink" Target="http://www.infragistics.com/" TargetMode="External"/><Relationship Id="rId19" Type="http://schemas.openxmlformats.org/officeDocument/2006/relationships/image" Target="../media/image37.png"/><Relationship Id="rId4" Type="http://schemas.openxmlformats.org/officeDocument/2006/relationships/hyperlink" Target="http://xs-software.com/" TargetMode="External"/><Relationship Id="rId9" Type="http://schemas.openxmlformats.org/officeDocument/2006/relationships/image" Target="../media/image32.png"/><Relationship Id="rId14" Type="http://schemas.openxmlformats.org/officeDocument/2006/relationships/hyperlink" Target="http://www.telenor.bg/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reativecommons.org/licenses/by-nc-sa/3.0/deed.en_US" TargetMode="External"/><Relationship Id="rId5" Type="http://schemas.openxmlformats.org/officeDocument/2006/relationships/hyperlink" Target="http://telerikacademy.com/Courses/Courses/Details/185" TargetMode="External"/><Relationship Id="rId4" Type="http://schemas.openxmlformats.org/officeDocument/2006/relationships/image" Target="../media/image9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hyperlink" Target="http://www.facebook.com/SoftwareUniversity" TargetMode="External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38.png"/><Relationship Id="rId12" Type="http://schemas.openxmlformats.org/officeDocument/2006/relationships/image" Target="../media/image4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41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40.png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3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judge.softuni.bg/Contests/Practice/Index/302#4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Functions and</a:t>
            </a:r>
            <a:br>
              <a:rPr lang="en-US"/>
            </a:br>
            <a:r>
              <a:rPr lang="en-US"/>
              <a:t>Stored Procedures</a:t>
            </a:r>
            <a:endParaRPr lang="en-US" dirty="0"/>
          </a:p>
        </p:txBody>
      </p:sp>
      <p:sp>
        <p:nvSpPr>
          <p:cNvPr id="10" name="Subtitle 9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Creating and Using Functions, Stored Procedures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554574"/>
            <a:ext cx="3187613" cy="525135"/>
          </a:xfrm>
        </p:spPr>
        <p:txBody>
          <a:bodyPr/>
          <a:lstStyle/>
          <a:p>
            <a:r>
              <a:rPr lang="en-US"/>
              <a:t>SoftUni Team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5024473"/>
            <a:ext cx="3187614" cy="444343"/>
          </a:xfrm>
        </p:spPr>
        <p:txBody>
          <a:bodyPr/>
          <a:lstStyle/>
          <a:p>
            <a:r>
              <a:rPr lang="en-US"/>
              <a:t>Technical Trainers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/>
              <a:t>Software University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>
                <a:hlinkClick r:id="rId3"/>
              </a:rPr>
              <a:t>http://softuni.bg</a:t>
            </a:r>
            <a:endParaRPr lang="en-US" dirty="0"/>
          </a:p>
        </p:txBody>
      </p:sp>
      <p:pic>
        <p:nvPicPr>
          <p:cNvPr id="16" name="Picture 2" descr="database, storage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7921" y="3620613"/>
            <a:ext cx="2446389" cy="2446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database, storage ico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5412" y="4442934"/>
            <a:ext cx="1509802" cy="1624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/>
          <p:cNvSpPr txBox="1"/>
          <p:nvPr/>
        </p:nvSpPr>
        <p:spPr>
          <a:xfrm rot="576164">
            <a:off x="5145888" y="3718448"/>
            <a:ext cx="1562159" cy="7229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Databases</a:t>
            </a:r>
          </a:p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Basics</a:t>
            </a:r>
          </a:p>
        </p:txBody>
      </p:sp>
      <p:pic>
        <p:nvPicPr>
          <p:cNvPr id="13" name="Picture 12">
            <a:extLst/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430" y="2496257"/>
            <a:ext cx="2212117" cy="551743"/>
          </a:xfrm>
          <a:prstGeom prst="rect">
            <a:avLst/>
          </a:prstGeom>
        </p:spPr>
      </p:pic>
      <p:pic>
        <p:nvPicPr>
          <p:cNvPr id="15" name="Picture 4" title="CC-BY-NC-SA License">
            <a:hlinkClick r:id="rId7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5783" y="3219091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23" name="Picture 22">
            <a:extLst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50162" y="4191000"/>
            <a:ext cx="2253081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67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Solution: Salary Level Function (1)</a:t>
            </a:r>
          </a:p>
        </p:txBody>
      </p:sp>
      <p:sp>
        <p:nvSpPr>
          <p:cNvPr id="540676" name="Rectangle 4"/>
          <p:cNvSpPr>
            <a:spLocks noChangeArrowheads="1"/>
          </p:cNvSpPr>
          <p:nvPr/>
        </p:nvSpPr>
        <p:spPr bwMode="auto">
          <a:xfrm>
            <a:off x="1065212" y="2895600"/>
            <a:ext cx="9554522" cy="267765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CREATE FUNCTION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ufn_GetSalaryLevel</a:t>
            </a: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@salary INT</a:t>
            </a: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)</a:t>
            </a:r>
          </a:p>
          <a:p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RETURNS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NVARCHAR(10)</a:t>
            </a:r>
          </a:p>
          <a:p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AS</a:t>
            </a:r>
          </a:p>
          <a:p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BEGIN</a:t>
            </a:r>
          </a:p>
          <a:p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</a:t>
            </a:r>
            <a:r>
              <a:rPr lang="en-US" sz="2800" b="1" i="1" dirty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-- Function logic here.</a:t>
            </a:r>
          </a:p>
          <a:p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END;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14" name="AutoShape 7"/>
          <p:cNvSpPr>
            <a:spLocks noChangeArrowheads="1"/>
          </p:cNvSpPr>
          <p:nvPr/>
        </p:nvSpPr>
        <p:spPr bwMode="auto">
          <a:xfrm>
            <a:off x="2126150" y="1969477"/>
            <a:ext cx="2604955" cy="629303"/>
          </a:xfrm>
          <a:prstGeom prst="wedgeRoundRectCallout">
            <a:avLst>
              <a:gd name="adj1" fmla="val 41160"/>
              <a:gd name="adj2" fmla="val 9949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Function Name</a:t>
            </a:r>
          </a:p>
        </p:txBody>
      </p:sp>
      <p:sp>
        <p:nvSpPr>
          <p:cNvPr id="16" name="AutoShape 7"/>
          <p:cNvSpPr>
            <a:spLocks noChangeArrowheads="1"/>
          </p:cNvSpPr>
          <p:nvPr/>
        </p:nvSpPr>
        <p:spPr bwMode="auto">
          <a:xfrm>
            <a:off x="8089767" y="1810481"/>
            <a:ext cx="2957646" cy="629303"/>
          </a:xfrm>
          <a:prstGeom prst="wedgeRoundRectCallout">
            <a:avLst>
              <a:gd name="adj1" fmla="val -39307"/>
              <a:gd name="adj2" fmla="val 13700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Input Parameters</a:t>
            </a:r>
          </a:p>
        </p:txBody>
      </p:sp>
      <p:sp>
        <p:nvSpPr>
          <p:cNvPr id="17" name="AutoShape 7"/>
          <p:cNvSpPr>
            <a:spLocks noChangeArrowheads="1"/>
          </p:cNvSpPr>
          <p:nvPr/>
        </p:nvSpPr>
        <p:spPr bwMode="auto">
          <a:xfrm>
            <a:off x="5124328" y="3916320"/>
            <a:ext cx="2209800" cy="629303"/>
          </a:xfrm>
          <a:prstGeom prst="wedgeRoundRectCallout">
            <a:avLst>
              <a:gd name="adj1" fmla="val -46511"/>
              <a:gd name="adj2" fmla="val -9978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Return Type</a:t>
            </a:r>
          </a:p>
        </p:txBody>
      </p:sp>
      <p:sp>
        <p:nvSpPr>
          <p:cNvPr id="18" name="AutoShape 7"/>
          <p:cNvSpPr>
            <a:spLocks noChangeArrowheads="1"/>
          </p:cNvSpPr>
          <p:nvPr/>
        </p:nvSpPr>
        <p:spPr bwMode="auto">
          <a:xfrm>
            <a:off x="5194167" y="5334000"/>
            <a:ext cx="2500446" cy="629303"/>
          </a:xfrm>
          <a:prstGeom prst="wedgeRoundRectCallout">
            <a:avLst>
              <a:gd name="adj1" fmla="val -41365"/>
              <a:gd name="adj2" fmla="val -9170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Function Body</a:t>
            </a:r>
          </a:p>
        </p:txBody>
      </p:sp>
      <p:sp>
        <p:nvSpPr>
          <p:cNvPr id="20" name="TextBox 5"/>
          <p:cNvSpPr txBox="1"/>
          <p:nvPr/>
        </p:nvSpPr>
        <p:spPr>
          <a:xfrm>
            <a:off x="760412" y="6167735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3"/>
              </a:rPr>
              <a:t>https://judge.softuni.bg/Contests/Practice/Index/302#4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6841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6" grpId="0" animBg="1"/>
      <p:bldP spid="17" grpId="0" animBg="1"/>
      <p:bldP spid="1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67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Solution: Salary Level Function (2)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989012" y="1371600"/>
            <a:ext cx="9991724" cy="440120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DECLARE </a:t>
            </a:r>
            <a:r>
              <a:rPr lang="en-US" sz="2800" b="1" noProof="1">
                <a:solidFill>
                  <a:schemeClr val="tx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@salaryLevel </a:t>
            </a: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VARCHAR(10)</a:t>
            </a:r>
          </a:p>
          <a:p>
            <a:b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</a:b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IF 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@salary </a:t>
            </a: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&lt; 30000)</a:t>
            </a:r>
          </a:p>
          <a:p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 SET </a:t>
            </a:r>
            <a:r>
              <a:rPr lang="en-US" sz="2800" b="1" noProof="1">
                <a:solidFill>
                  <a:schemeClr val="tx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@salaryLevel </a:t>
            </a: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= 'Low'</a:t>
            </a:r>
          </a:p>
          <a:p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ELSE IF(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@salary </a:t>
            </a: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&gt;= 30000 AND @salary &lt;= 50000)</a:t>
            </a:r>
          </a:p>
          <a:p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 SET </a:t>
            </a:r>
            <a:r>
              <a:rPr lang="en-US" sz="2800" b="1" noProof="1">
                <a:solidFill>
                  <a:schemeClr val="tx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@salaryLevel </a:t>
            </a: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= 'Average'</a:t>
            </a:r>
          </a:p>
          <a:p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ELSE</a:t>
            </a:r>
          </a:p>
          <a:p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 SET </a:t>
            </a:r>
            <a:r>
              <a:rPr lang="en-US" sz="2800" b="1" noProof="1">
                <a:solidFill>
                  <a:schemeClr val="tx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@salaryLevel</a:t>
            </a: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= 'High'</a:t>
            </a:r>
            <a:b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</a:br>
            <a:endParaRPr lang="en-US" sz="2800" b="1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  <a:p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RETURN </a:t>
            </a:r>
            <a:r>
              <a:rPr lang="en-US" sz="2800" b="1" noProof="1">
                <a:solidFill>
                  <a:schemeClr val="tx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@salaryLevel</a:t>
            </a:r>
            <a:endParaRPr lang="en-US" sz="2800" b="1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60412" y="6167735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3"/>
              </a:rPr>
              <a:t>https://judge.softuni.bg/Contests/Practice/Index/302#4</a:t>
            </a:r>
            <a:endParaRPr lang="en-US" dirty="0"/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7847012" y="1242064"/>
            <a:ext cx="1614355" cy="476903"/>
          </a:xfrm>
          <a:prstGeom prst="wedgeRoundRectCallout">
            <a:avLst>
              <a:gd name="adj1" fmla="val -70825"/>
              <a:gd name="adj2" fmla="val 3961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Variable</a:t>
            </a:r>
          </a:p>
        </p:txBody>
      </p:sp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5789612" y="2113897"/>
            <a:ext cx="2209800" cy="476903"/>
          </a:xfrm>
          <a:prstGeom prst="wedgeRoundRectCallout">
            <a:avLst>
              <a:gd name="adj1" fmla="val -81440"/>
              <a:gd name="adj2" fmla="val 4896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IF Statement</a:t>
            </a:r>
          </a:p>
        </p:txBody>
      </p:sp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5637213" y="5238097"/>
            <a:ext cx="2209799" cy="476903"/>
          </a:xfrm>
          <a:prstGeom prst="wedgeRoundRectCallout">
            <a:avLst>
              <a:gd name="adj1" fmla="val -71663"/>
              <a:gd name="adj2" fmla="val 2411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Return Result</a:t>
            </a:r>
          </a:p>
        </p:txBody>
      </p:sp>
    </p:spTree>
    <p:extLst>
      <p:ext uri="{BB962C8B-B14F-4D97-AF65-F5344CB8AC3E}">
        <p14:creationId xmlns:p14="http://schemas.microsoft.com/office/powerpoint/2010/main" val="4262997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2" descr="http://www.edv-expert.de/img/server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13212" y="1576702"/>
            <a:ext cx="3619500" cy="2675896"/>
          </a:xfrm>
          <a:prstGeom prst="roundRect">
            <a:avLst>
              <a:gd name="adj" fmla="val 3967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36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Stored Procedures</a:t>
            </a:r>
            <a:endParaRPr lang="bg-BG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86320729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1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Stored Procedures?</a:t>
            </a:r>
            <a:endParaRPr lang="bg-BG" dirty="0"/>
          </a:p>
        </p:txBody>
      </p:sp>
      <p:sp>
        <p:nvSpPr>
          <p:cNvPr id="47411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b="1" dirty="0">
                <a:solidFill>
                  <a:schemeClr val="tx2">
                    <a:lumMod val="75000"/>
                  </a:schemeClr>
                </a:solidFill>
              </a:rPr>
              <a:t>Stored procedures </a:t>
            </a:r>
            <a:r>
              <a:rPr lang="en-US" altLang="en-US" dirty="0"/>
              <a:t>are named sequences of T-SQL statements</a:t>
            </a:r>
            <a:r>
              <a:rPr lang="bg-BG" altLang="en-US" dirty="0"/>
              <a:t>.</a:t>
            </a:r>
            <a:endParaRPr lang="en-US" altLang="en-US" dirty="0"/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Encapsulate</a:t>
            </a:r>
            <a:r>
              <a:rPr lang="en-US" dirty="0"/>
              <a:t> repetitive program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logic</a:t>
            </a:r>
            <a:endParaRPr lang="en-US" dirty="0"/>
          </a:p>
          <a:p>
            <a:pPr lvl="1"/>
            <a:r>
              <a:rPr lang="en-US" dirty="0"/>
              <a:t>Can accept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input</a:t>
            </a:r>
            <a:r>
              <a:rPr lang="en-US" dirty="0"/>
              <a:t> parameters</a:t>
            </a:r>
          </a:p>
          <a:p>
            <a:pPr lvl="1"/>
            <a:r>
              <a:rPr lang="en-US" dirty="0"/>
              <a:t>Can return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output</a:t>
            </a:r>
            <a:r>
              <a:rPr lang="en-US" dirty="0"/>
              <a:t> results</a:t>
            </a:r>
          </a:p>
          <a:p>
            <a:r>
              <a:rPr lang="en-US" dirty="0"/>
              <a:t>Benefits of stored procedures</a:t>
            </a:r>
          </a:p>
          <a:p>
            <a:pPr lvl="1"/>
            <a:r>
              <a:rPr lang="en-US" dirty="0"/>
              <a:t>Share application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logic</a:t>
            </a:r>
            <a:endParaRPr lang="en-US" dirty="0"/>
          </a:p>
          <a:p>
            <a:pPr lvl="1"/>
            <a:r>
              <a:rPr lang="en-US" dirty="0"/>
              <a:t>Improved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performance</a:t>
            </a:r>
            <a:endParaRPr lang="en-US" dirty="0"/>
          </a:p>
          <a:p>
            <a:pPr lvl="1"/>
            <a:r>
              <a:rPr lang="en-US" dirty="0"/>
              <a:t>Reduced network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traffic</a:t>
            </a:r>
            <a:endParaRPr lang="en-US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428412" y="6553200"/>
            <a:ext cx="4572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160026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1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1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1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1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1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1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4115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1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Creating Stored Procedures</a:t>
            </a:r>
            <a:endParaRPr lang="bg-BG" dirty="0"/>
          </a:p>
        </p:txBody>
      </p:sp>
      <p:sp>
        <p:nvSpPr>
          <p:cNvPr id="476163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altLang="en-US" dirty="0"/>
              <a:t>Syntax: </a:t>
            </a:r>
            <a:r>
              <a:rPr lang="en-US" alt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CREATE</a:t>
            </a:r>
            <a:r>
              <a:rPr lang="en-US" altLang="en-US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alt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PROCEDURE</a:t>
            </a:r>
            <a:r>
              <a:rPr lang="en-US" altLang="en-US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altLang="en-US" dirty="0"/>
              <a:t>… </a:t>
            </a:r>
            <a:r>
              <a:rPr lang="en-US" alt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AS</a:t>
            </a:r>
            <a:r>
              <a:rPr lang="en-US" alt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altLang="en-US" dirty="0"/>
              <a:t>…</a:t>
            </a:r>
          </a:p>
          <a:p>
            <a:r>
              <a:rPr lang="en-US" altLang="en-US" dirty="0"/>
              <a:t>Example:</a:t>
            </a:r>
          </a:p>
        </p:txBody>
      </p:sp>
      <p:sp>
        <p:nvSpPr>
          <p:cNvPr id="476164" name="Rectangle 4"/>
          <p:cNvSpPr>
            <a:spLocks noChangeArrowheads="1"/>
          </p:cNvSpPr>
          <p:nvPr/>
        </p:nvSpPr>
        <p:spPr bwMode="auto">
          <a:xfrm>
            <a:off x="1139824" y="2582882"/>
            <a:ext cx="10136188" cy="397031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USE 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SoftUni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GO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CREATE PROC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dbo.usp_SelectEmployeesBySeniority 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AS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SELECT *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FROM Employees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WHERE DATEDIFF(Year, HireDate, GETDATE()) &gt; 5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GO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428412" y="6553200"/>
            <a:ext cx="4572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5886133" y="3007902"/>
            <a:ext cx="2800667" cy="588737"/>
          </a:xfrm>
          <a:prstGeom prst="wedgeRoundRectCallout">
            <a:avLst>
              <a:gd name="adj1" fmla="val -39986"/>
              <a:gd name="adj2" fmla="val 9765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Procedure Name</a:t>
            </a:r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7782560" y="4622800"/>
            <a:ext cx="2725287" cy="610326"/>
          </a:xfrm>
          <a:prstGeom prst="wedgeRoundRectCallout">
            <a:avLst>
              <a:gd name="adj1" fmla="val -45277"/>
              <a:gd name="adj2" fmla="val 10259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Procedure Logic</a:t>
            </a:r>
          </a:p>
        </p:txBody>
      </p:sp>
    </p:spTree>
    <p:extLst>
      <p:ext uri="{BB962C8B-B14F-4D97-AF65-F5344CB8AC3E}">
        <p14:creationId xmlns:p14="http://schemas.microsoft.com/office/powerpoint/2010/main" val="416443264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2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Executing Stored Procedures</a:t>
            </a:r>
            <a:endParaRPr lang="bg-BG" dirty="0"/>
          </a:p>
        </p:txBody>
      </p:sp>
      <p:sp>
        <p:nvSpPr>
          <p:cNvPr id="48025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Executing a stored procedure by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EXEC</a:t>
            </a:r>
            <a:r>
              <a:rPr lang="bg-BG" dirty="0">
                <a:latin typeface="+mj-lt"/>
                <a:cs typeface="Consolas" pitchFamily="49" charset="0"/>
              </a:rPr>
              <a:t>.</a:t>
            </a:r>
            <a:endParaRPr lang="en-US" dirty="0">
              <a:latin typeface="+mj-lt"/>
              <a:cs typeface="Consolas" pitchFamily="49" charset="0"/>
            </a:endParaRPr>
          </a:p>
          <a:p>
            <a:endParaRPr lang="en-US" dirty="0"/>
          </a:p>
          <a:p>
            <a:pPr>
              <a:spcBef>
                <a:spcPts val="1800"/>
              </a:spcBef>
            </a:pPr>
            <a:endParaRPr lang="en-US" dirty="0"/>
          </a:p>
          <a:p>
            <a:pPr>
              <a:spcBef>
                <a:spcPts val="1800"/>
              </a:spcBef>
            </a:pPr>
            <a:r>
              <a:rPr lang="en-US" dirty="0"/>
              <a:t>Executing a stored procedure within an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INSERT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statement</a:t>
            </a:r>
            <a:r>
              <a:rPr lang="bg-BG" dirty="0"/>
              <a:t>.</a:t>
            </a:r>
            <a:endParaRPr lang="en-US" altLang="en-US" dirty="0"/>
          </a:p>
        </p:txBody>
      </p:sp>
      <p:sp>
        <p:nvSpPr>
          <p:cNvPr id="480260" name="Rectangle 4"/>
          <p:cNvSpPr>
            <a:spLocks noChangeArrowheads="1"/>
          </p:cNvSpPr>
          <p:nvPr/>
        </p:nvSpPr>
        <p:spPr bwMode="auto">
          <a:xfrm>
            <a:off x="2052636" y="2333473"/>
            <a:ext cx="8080376" cy="5847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EXEC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usp_SelectEmployeesBySeniority</a:t>
            </a:r>
          </a:p>
        </p:txBody>
      </p:sp>
      <p:sp>
        <p:nvSpPr>
          <p:cNvPr id="480261" name="Rectangle 5"/>
          <p:cNvSpPr>
            <a:spLocks noChangeArrowheads="1"/>
          </p:cNvSpPr>
          <p:nvPr/>
        </p:nvSpPr>
        <p:spPr bwMode="auto">
          <a:xfrm>
            <a:off x="2052636" y="4495800"/>
            <a:ext cx="8080376" cy="107721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INSERT INTO Customers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EXEC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usp_SelectEmployeesBySeniority</a:t>
            </a: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428412" y="6553200"/>
            <a:ext cx="4572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2194324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Altering Stored Procedures</a:t>
            </a:r>
            <a:endParaRPr lang="bg-BG" dirty="0"/>
          </a:p>
        </p:txBody>
      </p:sp>
      <p:sp>
        <p:nvSpPr>
          <p:cNvPr id="47718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Use the </a:t>
            </a:r>
            <a:r>
              <a:rPr lang="en-US" alt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ALTER</a:t>
            </a:r>
            <a:r>
              <a:rPr lang="en-US" altLang="en-US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alt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PROCEDURE</a:t>
            </a:r>
            <a:r>
              <a:rPr lang="en-US" altLang="en-US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altLang="en-US" dirty="0"/>
              <a:t>statement</a:t>
            </a:r>
          </a:p>
        </p:txBody>
      </p:sp>
      <p:sp>
        <p:nvSpPr>
          <p:cNvPr id="477188" name="Rectangle 4"/>
          <p:cNvSpPr>
            <a:spLocks noChangeArrowheads="1"/>
          </p:cNvSpPr>
          <p:nvPr/>
        </p:nvSpPr>
        <p:spPr bwMode="auto">
          <a:xfrm>
            <a:off x="608012" y="1828800"/>
            <a:ext cx="11049000" cy="467820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USE</a:t>
            </a:r>
            <a:r>
              <a:rPr lang="en-GB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SoftUni</a:t>
            </a:r>
            <a:endParaRPr lang="en-US" sz="3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90000"/>
              </a:lnSpc>
              <a:spcAft>
                <a:spcPts val="12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GO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ALTER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PROC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usp_SelectEmployeesBySeniority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AS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SELECT FirstName, LastName, HireDate, 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DATEDIFF(Year, HireDate, GETDATE()) as Years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FROM Employees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WHERE DATEDIFF(Year, HireDate, GETDATE()) &gt; 5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ORDER BY HireDate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GO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428412" y="6553200"/>
            <a:ext cx="4572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7466012" y="1981200"/>
            <a:ext cx="1828800" cy="878840"/>
          </a:xfrm>
          <a:prstGeom prst="wedgeRoundRectCallout">
            <a:avLst>
              <a:gd name="adj1" fmla="val -72627"/>
              <a:gd name="adj2" fmla="val 4975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Procedure Name</a:t>
            </a:r>
          </a:p>
        </p:txBody>
      </p:sp>
    </p:spTree>
    <p:extLst>
      <p:ext uri="{BB962C8B-B14F-4D97-AF65-F5344CB8AC3E}">
        <p14:creationId xmlns:p14="http://schemas.microsoft.com/office/powerpoint/2010/main" val="390151938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8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8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8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8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47821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DROP</a:t>
            </a:r>
            <a:r>
              <a:rPr lang="en-US" altLang="en-US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alt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PROCEDURE</a:t>
            </a:r>
          </a:p>
          <a:p>
            <a:pPr>
              <a:lnSpc>
                <a:spcPct val="100000"/>
              </a:lnSpc>
            </a:pPr>
            <a:endParaRPr lang="en-US" altLang="en-US" b="1" dirty="0">
              <a:solidFill>
                <a:schemeClr val="tx2">
                  <a:lumMod val="75000"/>
                </a:schemeClr>
              </a:solidFill>
              <a:latin typeface="Consolas" pitchFamily="49" charset="0"/>
            </a:endParaRPr>
          </a:p>
          <a:p>
            <a:pPr lvl="1"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altLang="en-US" dirty="0"/>
              <a:t>You could check if any objects depend on the stored procedure by executing the system stored procedure </a:t>
            </a:r>
            <a:r>
              <a:rPr lang="en-US" alt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sp_depends</a:t>
            </a:r>
          </a:p>
        </p:txBody>
      </p:sp>
      <p:sp>
        <p:nvSpPr>
          <p:cNvPr id="4782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Dropping Stored Procedures</a:t>
            </a:r>
            <a:endParaRPr lang="bg-BG" dirty="0"/>
          </a:p>
        </p:txBody>
      </p:sp>
      <p:sp>
        <p:nvSpPr>
          <p:cNvPr id="478212" name="Rectangle 4"/>
          <p:cNvSpPr>
            <a:spLocks noChangeArrowheads="1"/>
          </p:cNvSpPr>
          <p:nvPr/>
        </p:nvSpPr>
        <p:spPr bwMode="auto">
          <a:xfrm>
            <a:off x="608012" y="2209800"/>
            <a:ext cx="10972800" cy="5847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DROP PROC 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usp_SelectEmployeesBySeniority</a:t>
            </a: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608012" y="4881548"/>
            <a:ext cx="10972800" cy="5847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EXEC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sp_depends 'usp_SelectEmployeesBySeniority'</a:t>
            </a:r>
          </a:p>
        </p:txBody>
      </p:sp>
    </p:spTree>
    <p:extLst>
      <p:ext uri="{BB962C8B-B14F-4D97-AF65-F5344CB8AC3E}">
        <p14:creationId xmlns:p14="http://schemas.microsoft.com/office/powerpoint/2010/main" val="377847848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2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8211" grpId="0" uiExpand="1" build="p"/>
      <p:bldP spid="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4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Stored Procedures</a:t>
            </a:r>
            <a:endParaRPr lang="bg-BG" dirty="0"/>
          </a:p>
        </p:txBody>
      </p:sp>
      <p:sp>
        <p:nvSpPr>
          <p:cNvPr id="4" name="Subtit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dirty="0"/>
              <a:t>Using Parameters</a:t>
            </a:r>
            <a:endParaRPr lang="bg-BG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26684" y="1560374"/>
            <a:ext cx="4777528" cy="2991642"/>
          </a:xfrm>
          <a:prstGeom prst="roundRect">
            <a:avLst>
              <a:gd name="adj" fmla="val 4031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327750114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48128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ct val="35000"/>
              </a:spcBef>
            </a:pPr>
            <a:r>
              <a:rPr lang="en-US" altLang="en-US" dirty="0"/>
              <a:t>To define a parameterized procedure use the syntax:</a:t>
            </a:r>
          </a:p>
          <a:p>
            <a:pPr lvl="1">
              <a:spcBef>
                <a:spcPct val="35000"/>
              </a:spcBef>
            </a:pPr>
            <a:endParaRPr lang="en-US" dirty="0"/>
          </a:p>
          <a:p>
            <a:pPr lvl="1">
              <a:spcBef>
                <a:spcPct val="35000"/>
              </a:spcBef>
            </a:pPr>
            <a:endParaRPr lang="en-US" dirty="0"/>
          </a:p>
          <a:p>
            <a:pPr>
              <a:spcBef>
                <a:spcPct val="35000"/>
              </a:spcBef>
            </a:pPr>
            <a:r>
              <a:rPr lang="en-US" dirty="0"/>
              <a:t>Choose the parameter types carefully and provide appropriate default values</a:t>
            </a:r>
            <a:endParaRPr lang="en-US" altLang="en-US" dirty="0"/>
          </a:p>
        </p:txBody>
      </p:sp>
      <p:sp>
        <p:nvSpPr>
          <p:cNvPr id="48128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Defining Parameterized Procedures</a:t>
            </a:r>
            <a:endParaRPr lang="bg-BG" dirty="0"/>
          </a:p>
        </p:txBody>
      </p:sp>
      <p:sp>
        <p:nvSpPr>
          <p:cNvPr id="481284" name="Rectangle 4"/>
          <p:cNvSpPr>
            <a:spLocks noChangeArrowheads="1"/>
          </p:cNvSpPr>
          <p:nvPr/>
        </p:nvSpPr>
        <p:spPr bwMode="auto">
          <a:xfrm>
            <a:off x="1751012" y="1858806"/>
            <a:ext cx="8686800" cy="138499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CREATE PROCEDURE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usp_ProcedureName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[(@parameter1Name parameterType,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@parameter2Name parameterType,…)] AS</a:t>
            </a:r>
          </a:p>
        </p:txBody>
      </p:sp>
      <p:sp>
        <p:nvSpPr>
          <p:cNvPr id="481285" name="Rectangle 5"/>
          <p:cNvSpPr>
            <a:spLocks noChangeArrowheads="1"/>
          </p:cNvSpPr>
          <p:nvPr/>
        </p:nvSpPr>
        <p:spPr bwMode="auto">
          <a:xfrm>
            <a:off x="1751012" y="4800600"/>
            <a:ext cx="8686800" cy="138499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CREATE PROC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usp_SelectEmployeesBySeniority(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@minYearsAtWork int = 5) AS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75687922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2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1283" grpId="0" uiExpand="1" build="p"/>
      <p:bldP spid="48128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	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333535"/>
          </a:xfrm>
        </p:spPr>
        <p:txBody>
          <a:bodyPr>
            <a:normAutofit/>
          </a:bodyPr>
          <a:lstStyle/>
          <a:p>
            <a:pPr marL="444500" indent="-444500">
              <a:lnSpc>
                <a:spcPct val="100000"/>
              </a:lnSpc>
              <a:buFontTx/>
              <a:buAutoNum type="arabicPeriod"/>
            </a:pPr>
            <a:r>
              <a:rPr lang="en-US" sz="3200" dirty="0"/>
              <a:t>Functions</a:t>
            </a:r>
          </a:p>
          <a:p>
            <a:pPr marL="761946" lvl="1" indent="-457200">
              <a:lnSpc>
                <a:spcPct val="100000"/>
              </a:lnSpc>
            </a:pPr>
            <a:r>
              <a:rPr lang="en-US" sz="3000" dirty="0"/>
              <a:t>Basic definition</a:t>
            </a:r>
          </a:p>
          <a:p>
            <a:pPr marL="761946" lvl="1" indent="-457200">
              <a:lnSpc>
                <a:spcPct val="100000"/>
              </a:lnSpc>
            </a:pPr>
            <a:r>
              <a:rPr lang="en-US" sz="3000" dirty="0"/>
              <a:t>Types of Functions</a:t>
            </a:r>
          </a:p>
          <a:p>
            <a:pPr marL="761946" lvl="1" indent="-457200">
              <a:lnSpc>
                <a:spcPct val="100000"/>
              </a:lnSpc>
            </a:pPr>
            <a:r>
              <a:rPr lang="en-US" sz="3000" dirty="0"/>
              <a:t>Syntax</a:t>
            </a:r>
          </a:p>
          <a:p>
            <a:pPr marL="444500" indent="-444500">
              <a:lnSpc>
                <a:spcPct val="100000"/>
              </a:lnSpc>
              <a:buFontTx/>
              <a:buAutoNum type="arabicPeriod"/>
            </a:pPr>
            <a:r>
              <a:rPr lang="en-US" sz="3200" dirty="0"/>
              <a:t>Stored Procedures</a:t>
            </a:r>
          </a:p>
          <a:p>
            <a:pPr marL="761946" lvl="1" indent="-457200">
              <a:lnSpc>
                <a:spcPct val="100000"/>
              </a:lnSpc>
            </a:pPr>
            <a:r>
              <a:rPr lang="en-US" sz="3000" dirty="0"/>
              <a:t>Stored Procedure Execution</a:t>
            </a:r>
          </a:p>
          <a:p>
            <a:pPr marL="761946" lvl="1" indent="-457200">
              <a:lnSpc>
                <a:spcPct val="100000"/>
              </a:lnSpc>
            </a:pPr>
            <a:r>
              <a:rPr lang="en-US" sz="3000" dirty="0"/>
              <a:t>Altering, Dropping Procedures</a:t>
            </a:r>
          </a:p>
          <a:p>
            <a:pPr marL="761946" lvl="1" indent="-457200">
              <a:lnSpc>
                <a:spcPct val="100000"/>
              </a:lnSpc>
            </a:pPr>
            <a:r>
              <a:rPr lang="en-US" sz="3000" dirty="0"/>
              <a:t>Parameters</a:t>
            </a:r>
          </a:p>
          <a:p>
            <a:pPr marL="749246" lvl="1" indent="-444500">
              <a:lnSpc>
                <a:spcPct val="100000"/>
              </a:lnSpc>
              <a:buFontTx/>
              <a:buAutoNum type="arabicPeriod"/>
            </a:pPr>
            <a:endParaRPr lang="en-US" sz="3000" dirty="0"/>
          </a:p>
          <a:p>
            <a:pPr marL="749246" lvl="1" indent="-444500">
              <a:lnSpc>
                <a:spcPct val="100000"/>
              </a:lnSpc>
              <a:buFontTx/>
              <a:buAutoNum type="arabicPeriod"/>
            </a:pPr>
            <a:endParaRPr lang="en-US" sz="30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2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161717">
            <a:off x="4208638" y="2409089"/>
            <a:ext cx="1841818" cy="1841818"/>
          </a:xfrm>
          <a:prstGeom prst="rect">
            <a:avLst/>
          </a:prstGeom>
        </p:spPr>
      </p:pic>
      <p:pic>
        <p:nvPicPr>
          <p:cNvPr id="13" name="Picture 2" descr="http://toxipedia.org/download/attachments/3255/554px-Hexachlorobenzene-3D-vdW.pn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958123">
            <a:off x="5794491" y="733398"/>
            <a:ext cx="1651337" cy="1788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 descr="accept, database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33154" y="3870903"/>
            <a:ext cx="1680592" cy="1680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 drawing of a cartoon character&#10;&#10;Description generated with high confidence">
            <a:extLst/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423072" y="1371600"/>
            <a:ext cx="3572162" cy="4385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Parameterized Stored Procedures </a:t>
            </a:r>
            <a:r>
              <a:rPr lang="en-US"/>
              <a:t>– Example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379412" y="1425873"/>
            <a:ext cx="11430000" cy="489364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CREATE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nsolas" pitchFamily="49" charset="0"/>
              </a:rPr>
              <a:t>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PROC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nsolas" pitchFamily="49" charset="0"/>
              </a:rPr>
              <a:t>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usp_SelectEmployeesBySeniority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(@minYearsAtWork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nsolas" pitchFamily="49" charset="0"/>
              </a:rPr>
              <a:t>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nsolas" pitchFamily="49" charset="0"/>
              </a:rPr>
              <a:t>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nsolas" pitchFamily="49" charset="0"/>
              </a:rPr>
              <a:t>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AS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SELECT FirstName, LastName, HireDate,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DATEDIFF(Year, HireDate, GETDATE()) as Years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FROM Employees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WHERE DATEDIFF(Year, HireDate, GETDATE()) &gt; @minYearsAtWork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ORDER BY HireDate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GO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EXEC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usp_SelectEmployeesBySeniority 10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EXEC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usp_SelectEmployeesBySeniority</a:t>
            </a:r>
          </a:p>
        </p:txBody>
      </p:sp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5327333" y="899160"/>
            <a:ext cx="2831148" cy="563880"/>
          </a:xfrm>
          <a:prstGeom prst="wedgeRoundRectCallout">
            <a:avLst>
              <a:gd name="adj1" fmla="val -66147"/>
              <a:gd name="adj2" fmla="val 5033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Procedure Name</a:t>
            </a:r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8326457" y="4404360"/>
            <a:ext cx="2839383" cy="563880"/>
          </a:xfrm>
          <a:prstGeom prst="wedgeRoundRectCallout">
            <a:avLst>
              <a:gd name="adj1" fmla="val -50869"/>
              <a:gd name="adj2" fmla="val -9985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Procedure Logic</a:t>
            </a:r>
          </a:p>
        </p:txBody>
      </p:sp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7563617" y="5576118"/>
            <a:ext cx="1610863" cy="499562"/>
          </a:xfrm>
          <a:prstGeom prst="wedgeRoundRectCallout">
            <a:avLst>
              <a:gd name="adj1" fmla="val -50869"/>
              <a:gd name="adj2" fmla="val -9985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Usage</a:t>
            </a:r>
          </a:p>
        </p:txBody>
      </p:sp>
    </p:spTree>
    <p:extLst>
      <p:ext uri="{BB962C8B-B14F-4D97-AF65-F5344CB8AC3E}">
        <p14:creationId xmlns:p14="http://schemas.microsoft.com/office/powerpoint/2010/main" val="2661032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sp>
        <p:nvSpPr>
          <p:cNvPr id="48230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Passing values by parameter name</a:t>
            </a:r>
            <a:br>
              <a:rPr lang="en-US" dirty="0"/>
            </a:br>
            <a:endParaRPr lang="en-US" dirty="0"/>
          </a:p>
          <a:p>
            <a:endParaRPr lang="en-US" dirty="0"/>
          </a:p>
          <a:p>
            <a:endParaRPr lang="en-US" dirty="0"/>
          </a:p>
          <a:p>
            <a:pPr marL="987381" lvl="3" indent="0">
              <a:buNone/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/>
              <a:t>Passing values by position</a:t>
            </a:r>
          </a:p>
        </p:txBody>
      </p:sp>
      <p:sp>
        <p:nvSpPr>
          <p:cNvPr id="4823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Passing Parameter </a:t>
            </a:r>
            <a:r>
              <a:rPr lang="en-US" altLang="en-US" dirty="0"/>
              <a:t>Values</a:t>
            </a:r>
            <a:endParaRPr lang="bg-BG" dirty="0"/>
          </a:p>
        </p:txBody>
      </p:sp>
      <p:sp>
        <p:nvSpPr>
          <p:cNvPr id="482308" name="Rectangle 4"/>
          <p:cNvSpPr>
            <a:spLocks noChangeArrowheads="1"/>
          </p:cNvSpPr>
          <p:nvPr/>
        </p:nvSpPr>
        <p:spPr bwMode="auto">
          <a:xfrm>
            <a:off x="2062162" y="1860590"/>
            <a:ext cx="8064500" cy="241912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EXEC usp_AddCustomer 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@customerID = 'ALFKI',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@companyName = 'Alfreds Futterkiste',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@address = 'Obere Str. 57',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@city = 'Berlin',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@phone = '030-0074321' 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82309" name="Rectangle 5"/>
          <p:cNvSpPr>
            <a:spLocks noChangeArrowheads="1"/>
          </p:cNvSpPr>
          <p:nvPr/>
        </p:nvSpPr>
        <p:spPr bwMode="auto">
          <a:xfrm>
            <a:off x="2062162" y="5105400"/>
            <a:ext cx="8064500" cy="125572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EXEC usp_AddCustomer 'ALFKI2', 'Alfreds Futterkiste', 'Obere Str. 57', 'Berlin', </a:t>
            </a:r>
            <a:b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'030-0074321'</a:t>
            </a:r>
          </a:p>
        </p:txBody>
      </p:sp>
    </p:spTree>
    <p:extLst>
      <p:ext uri="{BB962C8B-B14F-4D97-AF65-F5344CB8AC3E}">
        <p14:creationId xmlns:p14="http://schemas.microsoft.com/office/powerpoint/2010/main" val="298585073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3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2307" grpId="0" uiExpand="1" build="p"/>
      <p:bldP spid="48230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48333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Returning Values Using OUTPUT Parameters</a:t>
            </a:r>
            <a:endParaRPr lang="bg-BG" dirty="0"/>
          </a:p>
        </p:txBody>
      </p:sp>
      <p:sp>
        <p:nvSpPr>
          <p:cNvPr id="483332" name="Rectangle 4"/>
          <p:cNvSpPr>
            <a:spLocks noChangeArrowheads="1"/>
          </p:cNvSpPr>
          <p:nvPr/>
        </p:nvSpPr>
        <p:spPr bwMode="auto">
          <a:xfrm>
            <a:off x="1598612" y="1047292"/>
            <a:ext cx="9067800" cy="513371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CREATE PROCEDURE dbo.usp_AddNumbers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@firstNumber SMALLINT,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@secondNumber SMALLINT,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@result INT OUTPUT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AS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SET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@result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@firstNumber + @secondNumber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GO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DECLARE @answer smallint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EXECUTE usp_AddNumbers 5, 6,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@answer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OUTPUT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SELECT 'The result is: ',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@answer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-- The result is: 11</a:t>
            </a:r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7201853" y="1788160"/>
            <a:ext cx="1921828" cy="934720"/>
          </a:xfrm>
          <a:prstGeom prst="wedgeRoundRectCallout">
            <a:avLst>
              <a:gd name="adj1" fmla="val -72243"/>
              <a:gd name="adj2" fmla="val 1370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Creating procedure</a:t>
            </a:r>
            <a:endParaRPr lang="bg-BG" sz="2800" dirty="0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8322465" y="3460493"/>
            <a:ext cx="2132175" cy="959107"/>
          </a:xfrm>
          <a:prstGeom prst="wedgeRoundRectCallout">
            <a:avLst>
              <a:gd name="adj1" fmla="val -76280"/>
              <a:gd name="adj2" fmla="val 5696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Executing procedure</a:t>
            </a:r>
            <a:endParaRPr lang="bg-BG" sz="2800" dirty="0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6871652" y="5687092"/>
            <a:ext cx="2536507" cy="540988"/>
          </a:xfrm>
          <a:prstGeom prst="wedgeRoundRectCallout">
            <a:avLst>
              <a:gd name="adj1" fmla="val -34976"/>
              <a:gd name="adj2" fmla="val -10911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Display results</a:t>
            </a:r>
            <a:endParaRPr lang="bg-BG" sz="2800" dirty="0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320948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3"/>
          <p:cNvSpPr txBox="1">
            <a:spLocks noChangeArrowheads="1"/>
          </p:cNvSpPr>
          <p:nvPr/>
        </p:nvSpPr>
        <p:spPr>
          <a:xfrm>
            <a:off x="190413" y="1151121"/>
            <a:ext cx="11804822" cy="5570355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dirty="0"/>
              <a:t>Create a procedure that </a:t>
            </a:r>
            <a:r>
              <a:rPr lang="en-US" altLang="en-US" b="1" dirty="0">
                <a:solidFill>
                  <a:schemeClr val="tx2">
                    <a:lumMod val="75000"/>
                  </a:schemeClr>
                </a:solidFill>
              </a:rPr>
              <a:t>assigns</a:t>
            </a:r>
            <a:r>
              <a:rPr lang="en-US" altLang="en-US" dirty="0"/>
              <a:t> </a:t>
            </a:r>
            <a:r>
              <a:rPr lang="en-US" altLang="en-US" b="1" dirty="0">
                <a:solidFill>
                  <a:schemeClr val="tx2">
                    <a:lumMod val="75000"/>
                  </a:schemeClr>
                </a:solidFill>
              </a:rPr>
              <a:t>projects</a:t>
            </a:r>
            <a:r>
              <a:rPr lang="en-US" altLang="en-US" dirty="0"/>
              <a:t> to employee.</a:t>
            </a:r>
          </a:p>
          <a:p>
            <a:pPr lvl="1"/>
            <a:r>
              <a:rPr lang="en-US" altLang="en-US" dirty="0"/>
              <a:t>If the employee has more than </a:t>
            </a:r>
            <a:r>
              <a:rPr lang="en-US" altLang="en-US" b="1" dirty="0"/>
              <a:t>3</a:t>
            </a:r>
            <a:r>
              <a:rPr lang="en-US" altLang="en-US" dirty="0"/>
              <a:t> projects, throw </a:t>
            </a:r>
            <a:r>
              <a:rPr lang="en-US" altLang="en-US" b="1" dirty="0">
                <a:solidFill>
                  <a:schemeClr val="tx2">
                    <a:lumMod val="75000"/>
                  </a:schemeClr>
                </a:solidFill>
              </a:rPr>
              <a:t>exception</a:t>
            </a:r>
            <a:r>
              <a:rPr lang="en-US" altLang="en-US" dirty="0"/>
              <a:t> and </a:t>
            </a:r>
            <a:r>
              <a:rPr lang="en-US" altLang="en-US" b="1" dirty="0">
                <a:solidFill>
                  <a:schemeClr val="tx2">
                    <a:lumMod val="75000"/>
                  </a:schemeClr>
                </a:solidFill>
              </a:rPr>
              <a:t>rollback</a:t>
            </a:r>
            <a:r>
              <a:rPr lang="en-US" altLang="en-US" dirty="0"/>
              <a:t> the changes</a:t>
            </a:r>
          </a:p>
          <a:p>
            <a:pPr lvl="1"/>
            <a:endParaRPr lang="en-US" alt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54562367"/>
              </p:ext>
            </p:extLst>
          </p:nvPr>
        </p:nvGraphicFramePr>
        <p:xfrm>
          <a:off x="1562100" y="3104829"/>
          <a:ext cx="8875712" cy="2914971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4437856">
                  <a:extLst>
                    <a:ext uri="{9D8B030D-6E8A-4147-A177-3AD203B41FA5}">
                      <a16:colId xmlns:a16="http://schemas.microsoft.com/office/drawing/2014/main" val="1904328671"/>
                    </a:ext>
                  </a:extLst>
                </a:gridCol>
                <a:gridCol w="4437856">
                  <a:extLst>
                    <a:ext uri="{9D8B030D-6E8A-4147-A177-3AD203B41FA5}">
                      <a16:colId xmlns:a16="http://schemas.microsoft.com/office/drawing/2014/main" val="4248995314"/>
                    </a:ext>
                  </a:extLst>
                </a:gridCol>
              </a:tblGrid>
              <a:tr h="396206">
                <a:tc>
                  <a:txBody>
                    <a:bodyPr/>
                    <a:lstStyle/>
                    <a:p>
                      <a:r>
                        <a:rPr lang="en-US" sz="2200" noProof="1">
                          <a:solidFill>
                            <a:schemeClr val="tx1"/>
                          </a:solidFill>
                        </a:rPr>
                        <a:t>EmployeeID</a:t>
                      </a:r>
                    </a:p>
                  </a:txBody>
                  <a:tcPr marL="91432" marR="91432" marT="30463" marB="30463">
                    <a:solidFill>
                      <a:srgbClr val="C6C0AA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noProof="1">
                          <a:solidFill>
                            <a:schemeClr val="tx1"/>
                          </a:solidFill>
                        </a:rPr>
                        <a:t>ProjectID</a:t>
                      </a:r>
                    </a:p>
                  </a:txBody>
                  <a:tcPr marL="91432" marR="91432" marT="30463" marB="30463">
                    <a:solidFill>
                      <a:srgbClr val="C6C0AA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7964969"/>
                  </a:ext>
                </a:extLst>
              </a:tr>
              <a:tr h="503753">
                <a:tc>
                  <a:txBody>
                    <a:bodyPr/>
                    <a:lstStyle/>
                    <a:p>
                      <a:r>
                        <a:rPr lang="en-US" sz="29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bg-BG" sz="2900" dirty="0">
                        <a:solidFill>
                          <a:schemeClr val="tx1"/>
                        </a:solidFill>
                      </a:endParaRPr>
                    </a:p>
                  </a:txBody>
                  <a:tcPr marL="91432" marR="91432" marT="30463" marB="30463"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90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bg-BG" sz="2900" dirty="0">
                        <a:solidFill>
                          <a:schemeClr val="tx1"/>
                        </a:solidFill>
                      </a:endParaRPr>
                    </a:p>
                  </a:txBody>
                  <a:tcPr marL="91432" marR="91432" marT="30463" marB="30463"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5094482"/>
                  </a:ext>
                </a:extLst>
              </a:tr>
              <a:tr h="503753">
                <a:tc>
                  <a:txBody>
                    <a:bodyPr/>
                    <a:lstStyle/>
                    <a:p>
                      <a:r>
                        <a:rPr lang="en-US" sz="29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bg-BG" sz="2900" dirty="0">
                        <a:solidFill>
                          <a:schemeClr val="tx1"/>
                        </a:solidFill>
                      </a:endParaRPr>
                    </a:p>
                  </a:txBody>
                  <a:tcPr marL="91432" marR="91432" marT="30463" marB="30463"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90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bg-BG" sz="2900" dirty="0">
                        <a:solidFill>
                          <a:schemeClr val="tx1"/>
                        </a:solidFill>
                      </a:endParaRPr>
                    </a:p>
                  </a:txBody>
                  <a:tcPr marL="91432" marR="91432" marT="30463" marB="30463"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9265627"/>
                  </a:ext>
                </a:extLst>
              </a:tr>
              <a:tr h="503753">
                <a:tc>
                  <a:txBody>
                    <a:bodyPr/>
                    <a:lstStyle/>
                    <a:p>
                      <a:r>
                        <a:rPr lang="en-US" sz="2900" b="1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bg-BG" sz="2900" b="1" dirty="0">
                        <a:solidFill>
                          <a:schemeClr val="tx1"/>
                        </a:solidFill>
                      </a:endParaRPr>
                    </a:p>
                  </a:txBody>
                  <a:tcPr marL="91432" marR="91432" marT="30463" marB="30463"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900" b="1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bg-BG" sz="2900" b="1" dirty="0">
                        <a:solidFill>
                          <a:schemeClr val="tx1"/>
                        </a:solidFill>
                      </a:endParaRPr>
                    </a:p>
                  </a:txBody>
                  <a:tcPr marL="91432" marR="91432" marT="30463" marB="30463"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1730824"/>
                  </a:ext>
                </a:extLst>
              </a:tr>
              <a:tr h="503753">
                <a:tc>
                  <a:txBody>
                    <a:bodyPr/>
                    <a:lstStyle/>
                    <a:p>
                      <a:r>
                        <a:rPr lang="en-US" sz="2900" b="1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bg-BG" sz="2900" b="1" dirty="0">
                        <a:solidFill>
                          <a:schemeClr val="tx1"/>
                        </a:solidFill>
                      </a:endParaRPr>
                    </a:p>
                  </a:txBody>
                  <a:tcPr marL="91432" marR="91432" marT="30463" marB="30463"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900" b="1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bg-BG" sz="2900" b="1" dirty="0">
                        <a:solidFill>
                          <a:schemeClr val="tx1"/>
                        </a:solidFill>
                      </a:endParaRPr>
                    </a:p>
                  </a:txBody>
                  <a:tcPr marL="91432" marR="91432" marT="30463" marB="30463"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1813206"/>
                  </a:ext>
                </a:extLst>
              </a:tr>
              <a:tr h="503753">
                <a:tc>
                  <a:txBody>
                    <a:bodyPr/>
                    <a:lstStyle/>
                    <a:p>
                      <a:r>
                        <a:rPr lang="en-US" sz="2900" b="1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bg-BG" sz="2900" b="1" dirty="0">
                        <a:solidFill>
                          <a:schemeClr val="tx1"/>
                        </a:solidFill>
                      </a:endParaRPr>
                    </a:p>
                  </a:txBody>
                  <a:tcPr marL="91432" marR="91432" marT="30463" marB="30463"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900" b="1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bg-BG" sz="2900" b="1" dirty="0">
                        <a:solidFill>
                          <a:schemeClr val="tx1"/>
                        </a:solidFill>
                      </a:endParaRPr>
                    </a:p>
                  </a:txBody>
                  <a:tcPr marL="91432" marR="91432" marT="30463" marB="30463"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9470357"/>
                  </a:ext>
                </a:extLst>
              </a:tr>
            </a:tbl>
          </a:graphicData>
        </a:graphic>
      </p:graphicFrame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Employees with Three Projects</a:t>
            </a:r>
            <a:endParaRPr lang="bg-BG" dirty="0"/>
          </a:p>
        </p:txBody>
      </p:sp>
      <p:sp>
        <p:nvSpPr>
          <p:cNvPr id="6" name="TextBox 5"/>
          <p:cNvSpPr txBox="1"/>
          <p:nvPr/>
        </p:nvSpPr>
        <p:spPr>
          <a:xfrm>
            <a:off x="760412" y="6167735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3"/>
              </a:rPr>
              <a:t>https://judge.softuni.bg/Contests/Practice/Index/302#8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5358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164" name="Rectangle 4"/>
          <p:cNvSpPr>
            <a:spLocks noChangeArrowheads="1"/>
          </p:cNvSpPr>
          <p:nvPr/>
        </p:nvSpPr>
        <p:spPr bwMode="auto">
          <a:xfrm>
            <a:off x="760411" y="1448256"/>
            <a:ext cx="10058401" cy="474591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CREATE PROCEDURE udp_AssignProject </a:t>
            </a:r>
            <a:b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(@EmployeeID INT, @ProjectID INT)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AS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BEGIN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DECLARE @maxEmployeeProjectsCount INT = 3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DECLARE @employeeProjectsCount INT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SET @employeeProjectsCount = 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(SELECT COUNT(*) 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FROM [dbo].[EmployeesProjects] AS ep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WHERE ep.EmployeeId = @EmployeeID)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i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-- Transaction here.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END</a:t>
            </a:r>
          </a:p>
        </p:txBody>
      </p:sp>
      <p:sp>
        <p:nvSpPr>
          <p:cNvPr id="4761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Solution: Employees with Three Projects (1)</a:t>
            </a:r>
            <a:endParaRPr lang="bg-BG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428412" y="6553200"/>
            <a:ext cx="4572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6" name="AutoShape 7"/>
          <p:cNvSpPr>
            <a:spLocks noChangeArrowheads="1"/>
          </p:cNvSpPr>
          <p:nvPr/>
        </p:nvSpPr>
        <p:spPr bwMode="auto">
          <a:xfrm>
            <a:off x="4174713" y="863600"/>
            <a:ext cx="3028727" cy="449103"/>
          </a:xfrm>
          <a:prstGeom prst="wedgeRoundRectCallout">
            <a:avLst>
              <a:gd name="adj1" fmla="val -40182"/>
              <a:gd name="adj2" fmla="val 9201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Procedure Name</a:t>
            </a:r>
          </a:p>
        </p:txBody>
      </p:sp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5884545" y="2285310"/>
            <a:ext cx="2111375" cy="549330"/>
          </a:xfrm>
          <a:prstGeom prst="wedgeRoundRectCallout">
            <a:avLst>
              <a:gd name="adj1" fmla="val -66789"/>
              <a:gd name="adj2" fmla="val -3609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Parameters</a:t>
            </a:r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8056377" y="3836427"/>
            <a:ext cx="2916423" cy="562853"/>
          </a:xfrm>
          <a:prstGeom prst="wedgeRoundRectCallout">
            <a:avLst>
              <a:gd name="adj1" fmla="val -54727"/>
              <a:gd name="adj2" fmla="val -10496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Declare Variables</a:t>
            </a:r>
          </a:p>
        </p:txBody>
      </p:sp>
      <p:sp>
        <p:nvSpPr>
          <p:cNvPr id="9" name="TextBox 5"/>
          <p:cNvSpPr txBox="1"/>
          <p:nvPr/>
        </p:nvSpPr>
        <p:spPr>
          <a:xfrm>
            <a:off x="760412" y="6167735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https://judge.softuni.bg/Contests/Practice/Index/302#10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569736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162" name="Rectangle 2"/>
          <p:cNvSpPr>
            <a:spLocks noGrp="1" noChangeArrowheads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US" altLang="en-US" dirty="0"/>
              <a:t>Solution</a:t>
            </a:r>
            <a:r>
              <a:rPr lang="en-US" altLang="en-US"/>
              <a:t>: Employees </a:t>
            </a:r>
            <a:r>
              <a:rPr lang="en-US" altLang="en-US" dirty="0"/>
              <a:t>with Three Projects (2)</a:t>
            </a:r>
            <a:endParaRPr lang="bg-BG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428412" y="6553200"/>
            <a:ext cx="4572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sp>
        <p:nvSpPr>
          <p:cNvPr id="476164" name="Rectangle 4"/>
          <p:cNvSpPr>
            <a:spLocks noChangeArrowheads="1"/>
          </p:cNvSpPr>
          <p:nvPr/>
        </p:nvSpPr>
        <p:spPr bwMode="auto">
          <a:xfrm>
            <a:off x="455614" y="1121781"/>
            <a:ext cx="11353798" cy="474591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BEGIN TRAN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INSERT INTO [dbo].[EmployeesProjects]</a:t>
            </a:r>
            <a:b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(EmployeeID, ProjectID)</a:t>
            </a:r>
            <a:b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VALUES 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@EmployeeID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@ProjectID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@employeeProjectsCount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&gt;=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@maxEmployeeProjectsCount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BEGIN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RAISERROR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('The employee has too many projects!', 16, 1)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ROLLBACK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END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ELSE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COMMIT</a:t>
            </a:r>
          </a:p>
        </p:txBody>
      </p:sp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3103637" y="4390553"/>
            <a:ext cx="2677404" cy="449080"/>
          </a:xfrm>
          <a:prstGeom prst="wedgeRoundRectCallout">
            <a:avLst>
              <a:gd name="adj1" fmla="val -61022"/>
              <a:gd name="adj2" fmla="val -3024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Undo Changes</a:t>
            </a:r>
          </a:p>
        </p:txBody>
      </p:sp>
      <p:sp>
        <p:nvSpPr>
          <p:cNvPr id="12" name="AutoShape 7"/>
          <p:cNvSpPr>
            <a:spLocks noChangeArrowheads="1"/>
          </p:cNvSpPr>
          <p:nvPr/>
        </p:nvSpPr>
        <p:spPr bwMode="auto">
          <a:xfrm>
            <a:off x="8228013" y="4808720"/>
            <a:ext cx="2967878" cy="483459"/>
          </a:xfrm>
          <a:prstGeom prst="wedgeRoundRectCallout">
            <a:avLst>
              <a:gd name="adj1" fmla="val -48134"/>
              <a:gd name="adj2" fmla="val -11778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Throw Exception</a:t>
            </a:r>
          </a:p>
        </p:txBody>
      </p:sp>
      <p:sp>
        <p:nvSpPr>
          <p:cNvPr id="13" name="AutoShape 7"/>
          <p:cNvSpPr>
            <a:spLocks noChangeArrowheads="1"/>
          </p:cNvSpPr>
          <p:nvPr/>
        </p:nvSpPr>
        <p:spPr bwMode="auto">
          <a:xfrm>
            <a:off x="2905760" y="5257800"/>
            <a:ext cx="2336800" cy="538480"/>
          </a:xfrm>
          <a:prstGeom prst="wedgeRoundRectCallout">
            <a:avLst>
              <a:gd name="adj1" fmla="val -68413"/>
              <a:gd name="adj2" fmla="val 362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Save Changes</a:t>
            </a:r>
          </a:p>
        </p:txBody>
      </p:sp>
      <p:sp>
        <p:nvSpPr>
          <p:cNvPr id="14" name="TextBox 5"/>
          <p:cNvSpPr txBox="1"/>
          <p:nvPr/>
        </p:nvSpPr>
        <p:spPr>
          <a:xfrm>
            <a:off x="760412" y="6167735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3"/>
              </a:rPr>
              <a:t>https://judge.softuni.bg/Contests/Practice/Index/302#8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406829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 descr="Резултат с изображение за bank clipart transparen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6383" y="3581400"/>
            <a:ext cx="1800057" cy="1794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0675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GB" dirty="0"/>
              <a:t>Create a stored procedure </a:t>
            </a:r>
            <a:r>
              <a:rPr lang="en-GB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usp_WithdrawMoney </a:t>
            </a:r>
            <a:br>
              <a:rPr lang="en-GB" b="1" noProof="1"/>
            </a:br>
            <a:r>
              <a:rPr lang="en-GB" noProof="1"/>
              <a:t>(AccountId, moneyAmount) </a:t>
            </a:r>
            <a:r>
              <a:rPr lang="en-GB" dirty="0"/>
              <a:t>that operate in transactions.</a:t>
            </a:r>
          </a:p>
          <a:p>
            <a:pPr lvl="1"/>
            <a:r>
              <a:rPr lang="en-US" dirty="0"/>
              <a:t>Validate </a:t>
            </a:r>
            <a:r>
              <a:rPr lang="en-US" b="1" dirty="0"/>
              <a:t>only</a:t>
            </a:r>
            <a:r>
              <a:rPr lang="en-US" dirty="0"/>
              <a:t> if the account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exists</a:t>
            </a:r>
            <a:r>
              <a:rPr lang="en-US" dirty="0"/>
              <a:t> and if not,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throw an exception</a:t>
            </a:r>
            <a:r>
              <a:rPr lang="en-US" dirty="0"/>
              <a:t>.</a:t>
            </a:r>
          </a:p>
        </p:txBody>
      </p:sp>
      <p:sp>
        <p:nvSpPr>
          <p:cNvPr id="54067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Problem: Withdraw Money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7" name="TextBox 5"/>
          <p:cNvSpPr txBox="1"/>
          <p:nvPr/>
        </p:nvSpPr>
        <p:spPr>
          <a:xfrm>
            <a:off x="760412" y="6167735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4"/>
              </a:rPr>
              <a:t>https://judge.softuni.bg/Contests/Practice/Index/302#14</a:t>
            </a:r>
            <a:endParaRPr lang="en-US" dirty="0"/>
          </a:p>
        </p:txBody>
      </p:sp>
      <p:pic>
        <p:nvPicPr>
          <p:cNvPr id="8" name="Картина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7975" y="3970307"/>
            <a:ext cx="5257800" cy="1362075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7138407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67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Solution: Withdraw Money (1)</a:t>
            </a:r>
          </a:p>
        </p:txBody>
      </p:sp>
      <p:sp>
        <p:nvSpPr>
          <p:cNvPr id="540676" name="Rectangle 4"/>
          <p:cNvSpPr>
            <a:spLocks noChangeArrowheads="1"/>
          </p:cNvSpPr>
          <p:nvPr/>
        </p:nvSpPr>
        <p:spPr bwMode="auto">
          <a:xfrm>
            <a:off x="1279051" y="2155244"/>
            <a:ext cx="9539762" cy="31085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800" b="1" noProof="1">
                <a:latin typeface="Consolas" panose="020B0609020204030204" pitchFamily="49" charset="0"/>
              </a:rPr>
              <a:t>CREATE PROCEDURE usp_WithdrawMoney </a:t>
            </a:r>
            <a:br>
              <a:rPr lang="en-US" sz="2800" b="1" noProof="1">
                <a:latin typeface="Consolas" panose="020B0609020204030204" pitchFamily="49" charset="0"/>
              </a:rPr>
            </a:br>
            <a:r>
              <a:rPr lang="en-US" sz="2800" b="1" noProof="1">
                <a:latin typeface="Consolas" panose="020B0609020204030204" pitchFamily="49" charset="0"/>
              </a:rPr>
              <a:t>  @account INT,   </a:t>
            </a:r>
            <a:br>
              <a:rPr lang="en-US" sz="2800" b="1" noProof="1">
                <a:latin typeface="Consolas" panose="020B0609020204030204" pitchFamily="49" charset="0"/>
              </a:rPr>
            </a:br>
            <a:r>
              <a:rPr lang="en-US" sz="2800" b="1" noProof="1">
                <a:latin typeface="Consolas" panose="020B0609020204030204" pitchFamily="49" charset="0"/>
              </a:rPr>
              <a:t>  @moneyAmount MONEY</a:t>
            </a:r>
          </a:p>
          <a:p>
            <a:r>
              <a:rPr lang="en-US" sz="2800" b="1" noProof="1">
                <a:latin typeface="Consolas" panose="020B0609020204030204" pitchFamily="49" charset="0"/>
              </a:rPr>
              <a:t>AS</a:t>
            </a:r>
          </a:p>
          <a:p>
            <a:r>
              <a:rPr lang="en-US" sz="2800" b="1" noProof="1">
                <a:latin typeface="Consolas" panose="020B0609020204030204" pitchFamily="49" charset="0"/>
              </a:rPr>
              <a:t>BEGIN</a:t>
            </a:r>
          </a:p>
          <a:p>
            <a:r>
              <a:rPr lang="en-US" sz="2800" b="1" i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 -- Transaction logic goes here.</a:t>
            </a:r>
          </a:p>
          <a:p>
            <a:r>
              <a:rPr lang="en-US" sz="2800" b="1" noProof="1">
                <a:latin typeface="Consolas" panose="020B0609020204030204" pitchFamily="49" charset="0"/>
              </a:rPr>
              <a:t>END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20" name="TextBox 5"/>
          <p:cNvSpPr txBox="1"/>
          <p:nvPr/>
        </p:nvSpPr>
        <p:spPr>
          <a:xfrm>
            <a:off x="760412" y="6167735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3"/>
              </a:rPr>
              <a:t>https://judge.softuni.bg/Contests/Practice/Index/302#14</a:t>
            </a:r>
            <a:endParaRPr lang="en-US" dirty="0"/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5551394" y="1203960"/>
            <a:ext cx="3290755" cy="577925"/>
          </a:xfrm>
          <a:prstGeom prst="wedgeRoundRectCallout">
            <a:avLst>
              <a:gd name="adj1" fmla="val -39153"/>
              <a:gd name="adj2" fmla="val 10589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Procedure Name</a:t>
            </a:r>
          </a:p>
        </p:txBody>
      </p:sp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6366297" y="3134148"/>
            <a:ext cx="2286000" cy="525280"/>
          </a:xfrm>
          <a:prstGeom prst="wedgeRoundRectCallout">
            <a:avLst>
              <a:gd name="adj1" fmla="val -86413"/>
              <a:gd name="adj2" fmla="val -1466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Parameters</a:t>
            </a:r>
          </a:p>
        </p:txBody>
      </p:sp>
    </p:spTree>
    <p:extLst>
      <p:ext uri="{BB962C8B-B14F-4D97-AF65-F5344CB8AC3E}">
        <p14:creationId xmlns:p14="http://schemas.microsoft.com/office/powerpoint/2010/main" val="1758876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67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Solution: Withdraw Money (2)</a:t>
            </a:r>
          </a:p>
        </p:txBody>
      </p:sp>
      <p:sp>
        <p:nvSpPr>
          <p:cNvPr id="540676" name="Rectangle 4"/>
          <p:cNvSpPr>
            <a:spLocks noChangeArrowheads="1"/>
          </p:cNvSpPr>
          <p:nvPr/>
        </p:nvSpPr>
        <p:spPr bwMode="auto">
          <a:xfrm>
            <a:off x="912632" y="1140961"/>
            <a:ext cx="10363560" cy="470898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800" b="1" dirty="0">
                <a:latin typeface="Consolas" panose="020B0609020204030204" pitchFamily="49" charset="0"/>
              </a:rPr>
              <a:t>BEGIN TRANSACTION</a:t>
            </a:r>
          </a:p>
          <a:p>
            <a:r>
              <a:rPr lang="en-US" sz="2800" b="1" dirty="0">
                <a:latin typeface="Consolas" panose="020B0609020204030204" pitchFamily="49" charset="0"/>
              </a:rPr>
              <a:t>UPDATE Accounts SET Balance = Balance - @</a:t>
            </a:r>
            <a:r>
              <a:rPr lang="en-US" sz="2800" b="1" noProof="1">
                <a:latin typeface="Consolas" panose="020B0609020204030204" pitchFamily="49" charset="0"/>
              </a:rPr>
              <a:t>moneyAmount</a:t>
            </a:r>
          </a:p>
          <a:p>
            <a:r>
              <a:rPr lang="en-US" sz="2800" b="1" dirty="0">
                <a:latin typeface="Consolas" panose="020B0609020204030204" pitchFamily="49" charset="0"/>
              </a:rPr>
              <a:t>WHERE Id = @account</a:t>
            </a:r>
          </a:p>
          <a:p>
            <a:r>
              <a:rPr lang="en-US" sz="2800" b="1" dirty="0">
                <a:latin typeface="Consolas" panose="020B0609020204030204" pitchFamily="49" charset="0"/>
              </a:rPr>
              <a:t>IF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@@ROWCOUNT</a:t>
            </a:r>
            <a:r>
              <a:rPr lang="en-US" sz="2800" b="1" dirty="0">
                <a:latin typeface="Consolas" panose="020B0609020204030204" pitchFamily="49" charset="0"/>
              </a:rPr>
              <a:t> &lt;&gt; 1</a:t>
            </a:r>
          </a:p>
          <a:p>
            <a:r>
              <a:rPr lang="en-US" sz="2800" b="1" dirty="0">
                <a:latin typeface="Consolas" panose="020B0609020204030204" pitchFamily="49" charset="0"/>
              </a:rPr>
              <a:t>BEGIN</a:t>
            </a:r>
          </a:p>
          <a:p>
            <a:r>
              <a:rPr lang="en-US" sz="2800" b="1" dirty="0">
                <a:latin typeface="Consolas" panose="020B0609020204030204" pitchFamily="49" charset="0"/>
              </a:rPr>
              <a:t>  ROLLBACK;</a:t>
            </a:r>
          </a:p>
          <a:p>
            <a:r>
              <a:rPr lang="en-US" sz="2800" b="1" dirty="0">
                <a:latin typeface="Consolas" panose="020B0609020204030204" pitchFamily="49" charset="0"/>
              </a:rPr>
              <a:t> 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RAISERROR</a:t>
            </a:r>
            <a:r>
              <a:rPr lang="en-US" sz="2800" b="1" dirty="0">
                <a:latin typeface="Consolas" panose="020B0609020204030204" pitchFamily="49" charset="0"/>
              </a:rPr>
              <a:t>('Invalid account!', 16, 1)</a:t>
            </a:r>
          </a:p>
          <a:p>
            <a:r>
              <a:rPr lang="en-US" sz="2800" b="1" dirty="0">
                <a:latin typeface="Consolas" panose="020B0609020204030204" pitchFamily="49" charset="0"/>
              </a:rPr>
              <a:t>  RETURN</a:t>
            </a:r>
          </a:p>
          <a:p>
            <a:pPr>
              <a:spcAft>
                <a:spcPts val="1200"/>
              </a:spcAft>
            </a:pPr>
            <a:r>
              <a:rPr lang="en-US" sz="2800" b="1" dirty="0">
                <a:latin typeface="Consolas" panose="020B0609020204030204" pitchFamily="49" charset="0"/>
              </a:rPr>
              <a:t>END</a:t>
            </a:r>
          </a:p>
          <a:p>
            <a:r>
              <a:rPr lang="en-US" sz="2800" b="1" dirty="0">
                <a:latin typeface="Consolas" panose="020B0609020204030204" pitchFamily="49" charset="0"/>
              </a:rPr>
              <a:t>COMMIT</a:t>
            </a:r>
            <a:endParaRPr lang="en-US" sz="2800" b="1" noProof="1">
              <a:latin typeface="Consolas" panose="020B0609020204030204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20" name="TextBox 5"/>
          <p:cNvSpPr txBox="1"/>
          <p:nvPr/>
        </p:nvSpPr>
        <p:spPr>
          <a:xfrm>
            <a:off x="760412" y="6167735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3"/>
              </a:rPr>
              <a:t>https://judge.softuni.bg/Contests/Practice/Index/302#14</a:t>
            </a:r>
            <a:endParaRPr lang="en-US" dirty="0"/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6864276" y="876801"/>
            <a:ext cx="3290755" cy="577925"/>
          </a:xfrm>
          <a:prstGeom prst="wedgeRoundRectCallout">
            <a:avLst>
              <a:gd name="adj1" fmla="val -36683"/>
              <a:gd name="adj2" fmla="val 9710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Update Balance</a:t>
            </a:r>
          </a:p>
        </p:txBody>
      </p:sp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3793173" y="3200400"/>
            <a:ext cx="1835468" cy="629920"/>
          </a:xfrm>
          <a:prstGeom prst="wedgeRoundRectCallout">
            <a:avLst>
              <a:gd name="adj1" fmla="val -70705"/>
              <a:gd name="adj2" fmla="val 4133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Rollback</a:t>
            </a:r>
          </a:p>
        </p:txBody>
      </p:sp>
      <p:sp>
        <p:nvSpPr>
          <p:cNvPr id="12" name="AutoShape 7"/>
          <p:cNvSpPr>
            <a:spLocks noChangeArrowheads="1"/>
          </p:cNvSpPr>
          <p:nvPr/>
        </p:nvSpPr>
        <p:spPr bwMode="auto">
          <a:xfrm>
            <a:off x="2864875" y="5007568"/>
            <a:ext cx="2550405" cy="580432"/>
          </a:xfrm>
          <a:prstGeom prst="wedgeRoundRectCallout">
            <a:avLst>
              <a:gd name="adj1" fmla="val -66940"/>
              <a:gd name="adj2" fmla="val 4729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Save changes</a:t>
            </a:r>
          </a:p>
        </p:txBody>
      </p:sp>
    </p:spTree>
    <p:extLst>
      <p:ext uri="{BB962C8B-B14F-4D97-AF65-F5344CB8AC3E}">
        <p14:creationId xmlns:p14="http://schemas.microsoft.com/office/powerpoint/2010/main" val="1608836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6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6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6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6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67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67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67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67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67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2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47965" y="990600"/>
            <a:ext cx="11804821" cy="5730879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600" dirty="0"/>
              <a:t>Functions allow for </a:t>
            </a: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complex calculations</a:t>
            </a:r>
          </a:p>
          <a:p>
            <a:pPr lvl="1">
              <a:lnSpc>
                <a:spcPct val="100000"/>
              </a:lnSpc>
            </a:pPr>
            <a:r>
              <a:rPr lang="en-US" sz="3400" dirty="0"/>
              <a:t>Usually return a </a:t>
            </a:r>
            <a:r>
              <a:rPr lang="en-US" sz="3400" dirty="0">
                <a:solidFill>
                  <a:schemeClr val="tx2">
                    <a:lumMod val="75000"/>
                  </a:schemeClr>
                </a:solidFill>
              </a:rPr>
              <a:t>scalar</a:t>
            </a:r>
            <a:r>
              <a:rPr lang="en-US" sz="3400" dirty="0"/>
              <a:t> value</a:t>
            </a:r>
          </a:p>
          <a:p>
            <a:pPr>
              <a:lnSpc>
                <a:spcPct val="100000"/>
              </a:lnSpc>
            </a:pPr>
            <a:endParaRPr lang="en-US" sz="3600" dirty="0"/>
          </a:p>
          <a:p>
            <a:pPr>
              <a:lnSpc>
                <a:spcPct val="100000"/>
              </a:lnSpc>
            </a:pPr>
            <a:endParaRPr lang="en-US" sz="3600" dirty="0"/>
          </a:p>
          <a:p>
            <a:pPr>
              <a:lnSpc>
                <a:spcPct val="100000"/>
              </a:lnSpc>
            </a:pPr>
            <a:r>
              <a:rPr lang="en-US" sz="3600" dirty="0"/>
              <a:t>Stored Procedures allow us to save time by</a:t>
            </a:r>
          </a:p>
          <a:p>
            <a:pPr lvl="1">
              <a:lnSpc>
                <a:spcPct val="100000"/>
              </a:lnSpc>
            </a:pPr>
            <a:r>
              <a:rPr lang="en-US" sz="3400" dirty="0"/>
              <a:t>Shortening code</a:t>
            </a:r>
          </a:p>
          <a:p>
            <a:pPr lvl="1">
              <a:lnSpc>
                <a:spcPct val="100000"/>
              </a:lnSpc>
            </a:pPr>
            <a:r>
              <a:rPr lang="en-US" sz="3400" dirty="0"/>
              <a:t>Simplifying complex tasks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pic>
        <p:nvPicPr>
          <p:cNvPr id="7" name="Picture 6">
            <a:extLst/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9218612" y="3352800"/>
            <a:ext cx="2253081" cy="2438400"/>
          </a:xfrm>
          <a:prstGeom prst="rect">
            <a:avLst/>
          </a:prstGeom>
        </p:spPr>
      </p:pic>
      <p:sp>
        <p:nvSpPr>
          <p:cNvPr id="13" name="Rectangle 4"/>
          <p:cNvSpPr>
            <a:spLocks noChangeArrowheads="1"/>
          </p:cNvSpPr>
          <p:nvPr/>
        </p:nvSpPr>
        <p:spPr bwMode="auto">
          <a:xfrm>
            <a:off x="853740" y="5791200"/>
            <a:ext cx="7239000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CREATE PROC usp_ProcedureName AS …</a:t>
            </a:r>
          </a:p>
        </p:txBody>
      </p:sp>
      <p:sp>
        <p:nvSpPr>
          <p:cNvPr id="14" name="Rectangle 4"/>
          <p:cNvSpPr>
            <a:spLocks noChangeArrowheads="1"/>
          </p:cNvSpPr>
          <p:nvPr/>
        </p:nvSpPr>
        <p:spPr bwMode="auto">
          <a:xfrm>
            <a:off x="853740" y="2338040"/>
            <a:ext cx="7239000" cy="147732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CREATE FUNCTION f_ProcedureName RETURNS …</a:t>
            </a:r>
          </a:p>
          <a:p>
            <a:pPr>
              <a:lnSpc>
                <a:spcPct val="80000"/>
              </a:lnSpc>
            </a:pP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AS</a:t>
            </a:r>
          </a:p>
          <a:p>
            <a:pPr>
              <a:lnSpc>
                <a:spcPct val="80000"/>
              </a:lnSpc>
            </a:pP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669185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br>
              <a:rPr lang="en-US" sz="6000" b="1" dirty="0"/>
            </a:br>
            <a:r>
              <a:rPr lang="en-US" sz="11500" b="1" noProof="1"/>
              <a:t>#CSharpDB</a:t>
            </a:r>
            <a:endParaRPr lang="en-US" sz="6000" b="1" noProof="1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28634325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Functions and Stored Procedures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https://softuni.bg/courses/databases-sqlsrv</a:t>
            </a:r>
            <a:endParaRPr lang="en-US" dirty="0"/>
          </a:p>
        </p:txBody>
      </p:sp>
      <p:pic>
        <p:nvPicPr>
          <p:cNvPr id="13" name="Picture 12">
            <a:hlinkClick r:id="rId4"/>
          </p:cNvPr>
          <p:cNvPicPr>
            <a:picLocks noChangeAspect="1"/>
          </p:cNvPicPr>
          <p:nvPr/>
        </p:nvPicPr>
        <p:blipFill rotWithShape="1">
          <a:blip r:embed="rId5"/>
          <a:srcRect l="-16203" r="-16203"/>
          <a:stretch/>
        </p:blipFill>
        <p:spPr>
          <a:xfrm>
            <a:off x="303212" y="1246226"/>
            <a:ext cx="2763622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4" name="Picture 13">
            <a:hlinkClick r:id="rId6"/>
          </p:cNvPr>
          <p:cNvPicPr>
            <a:picLocks noChangeAspect="1"/>
          </p:cNvPicPr>
          <p:nvPr/>
        </p:nvPicPr>
        <p:blipFill rotWithShape="1">
          <a:blip r:embed="rId7"/>
          <a:srcRect l="-5908" r="-5908"/>
          <a:stretch/>
        </p:blipFill>
        <p:spPr>
          <a:xfrm>
            <a:off x="3787285" y="1254944"/>
            <a:ext cx="2763621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6" name="Picture 15">
            <a:hlinkClick r:id="rId8"/>
          </p:cNvPr>
          <p:cNvPicPr>
            <a:picLocks noChangeAspect="1"/>
          </p:cNvPicPr>
          <p:nvPr/>
        </p:nvPicPr>
        <p:blipFill rotWithShape="1">
          <a:blip r:embed="rId9"/>
          <a:srcRect l="-25003" r="-25003"/>
          <a:stretch/>
        </p:blipFill>
        <p:spPr>
          <a:xfrm>
            <a:off x="7271357" y="4002018"/>
            <a:ext cx="4614255" cy="949046"/>
          </a:xfrm>
          <a:prstGeom prst="roundRect">
            <a:avLst>
              <a:gd name="adj" fmla="val 2953"/>
            </a:avLst>
          </a:prstGeom>
          <a:solidFill>
            <a:schemeClr val="tx1"/>
          </a:solidFill>
        </p:spPr>
      </p:pic>
      <p:pic>
        <p:nvPicPr>
          <p:cNvPr id="17" name="Picture 16">
            <a:hlinkClick r:id="rId10"/>
          </p:cNvPr>
          <p:cNvPicPr>
            <a:picLocks noChangeAspect="1"/>
          </p:cNvPicPr>
          <p:nvPr/>
        </p:nvPicPr>
        <p:blipFill rotWithShape="1">
          <a:blip r:embed="rId11"/>
          <a:srcRect l="-705" r="-705"/>
          <a:stretch/>
        </p:blipFill>
        <p:spPr>
          <a:xfrm>
            <a:off x="7271357" y="5375554"/>
            <a:ext cx="4614255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8" name="Picture 17">
            <a:hlinkClick r:id="rId12"/>
          </p:cNvPr>
          <p:cNvPicPr>
            <a:picLocks noChangeAspect="1"/>
          </p:cNvPicPr>
          <p:nvPr/>
        </p:nvPicPr>
        <p:blipFill rotWithShape="1">
          <a:blip r:embed="rId13"/>
          <a:srcRect t="-66530" b="-59505"/>
          <a:stretch/>
        </p:blipFill>
        <p:spPr>
          <a:xfrm>
            <a:off x="7271357" y="2619763"/>
            <a:ext cx="4614255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0" name="Picture 19">
            <a:hlinkClick r:id="rId14"/>
          </p:cNvPr>
          <p:cNvPicPr>
            <a:picLocks noChangeAspect="1"/>
          </p:cNvPicPr>
          <p:nvPr/>
        </p:nvPicPr>
        <p:blipFill rotWithShape="1">
          <a:blip r:embed="rId15"/>
          <a:srcRect l="-14709" r="-14709"/>
          <a:stretch/>
        </p:blipFill>
        <p:spPr>
          <a:xfrm>
            <a:off x="303212" y="5375554"/>
            <a:ext cx="2763622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1" name="Picture 20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787284" y="5375554"/>
            <a:ext cx="2763622" cy="94904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 rotWithShape="1">
          <a:blip r:embed="rId19"/>
          <a:srcRect l="-9951" r="-9951"/>
          <a:stretch/>
        </p:blipFill>
        <p:spPr>
          <a:xfrm>
            <a:off x="7271357" y="1246226"/>
            <a:ext cx="4614254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35389283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License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/>
              <a:t>This course (slides, examples, demos, videos, homework, etc.)</a:t>
            </a:r>
            <a:br>
              <a:rPr lang="en-US"/>
            </a:br>
            <a:r>
              <a:rPr lang="en-US"/>
              <a:t>is licensed under the "</a:t>
            </a:r>
            <a:r>
              <a:rPr lang="en-US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>
                <a:hlinkClick r:id="rId3"/>
              </a:rPr>
              <a:t> 4.0 International</a:t>
            </a:r>
            <a:r>
              <a:rPr lang="en-US"/>
              <a:t>" 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88815" y="4724400"/>
            <a:ext cx="11804822" cy="1997079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2400" dirty="0"/>
              <a:t>Attribution: this work may contain portions from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5"/>
              </a:rPr>
              <a:t>Databases</a:t>
            </a:r>
            <a:r>
              <a:rPr lang="en-US" sz="2000" dirty="0"/>
              <a:t>" course by </a:t>
            </a:r>
            <a:r>
              <a:rPr lang="en-US" sz="2000" noProof="1"/>
              <a:t>Telerik Academy</a:t>
            </a:r>
            <a:r>
              <a:rPr lang="en-US" sz="2000" dirty="0"/>
              <a:t> under </a:t>
            </a:r>
            <a:r>
              <a:rPr lang="en-US" sz="2000" dirty="0">
                <a:hlinkClick r:id="rId6"/>
              </a:rPr>
              <a:t>CC-BY-NC-SA</a:t>
            </a:r>
            <a:r>
              <a:rPr lang="en-US" sz="2000" dirty="0"/>
              <a:t> license</a:t>
            </a:r>
          </a:p>
        </p:txBody>
      </p:sp>
    </p:spTree>
    <p:extLst>
      <p:ext uri="{BB962C8B-B14F-4D97-AF65-F5344CB8AC3E}">
        <p14:creationId xmlns:p14="http://schemas.microsoft.com/office/powerpoint/2010/main" val="40077658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3"/>
              </a:rPr>
              <a:t>softuni.bg</a:t>
            </a:r>
            <a:r>
              <a:rPr lang="en-US" sz="2900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Software University Foundation</a:t>
            </a:r>
            <a:endParaRPr lang="bg-BG" sz="3200" dirty="0"/>
          </a:p>
          <a:p>
            <a:pPr lvl="1">
              <a:lnSpc>
                <a:spcPct val="100000"/>
              </a:lnSpc>
            </a:pPr>
            <a:r>
              <a:rPr lang="en-US" sz="3000" noProof="1">
                <a:hlinkClick r:id="rId4"/>
              </a:rPr>
              <a:t>http://softuni.foundation/</a:t>
            </a:r>
            <a:endParaRPr lang="en-US" sz="30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</a:t>
            </a:r>
            <a:endParaRPr lang="bg-BG" noProof="1"/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>
                <a:hlinkClick r:id="rId6"/>
              </a:rPr>
              <a:t>forum.softuni.bg</a:t>
            </a:r>
            <a:endParaRPr lang="en-US" noProof="1"/>
          </a:p>
        </p:txBody>
      </p:sp>
      <p:pic>
        <p:nvPicPr>
          <p:cNvPr id="10" name="Picture 9">
            <a:hlinkClick r:id="rId4" tooltip="Software University Foundation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8485" y="3265920"/>
            <a:ext cx="1467096" cy="365922"/>
          </a:xfrm>
          <a:prstGeom prst="rect">
            <a:avLst/>
          </a:prstGeom>
        </p:spPr>
      </p:pic>
      <p:pic>
        <p:nvPicPr>
          <p:cNvPr id="11" name="Picture 4" descr="http://www.facebook.com/SoftwareUniversity" title="Software University @ Facebook">
            <a:hlinkClick r:id="rId8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4012240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6" tooltip="Software University Discussion Forum"/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410200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3"/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183" y="2727414"/>
            <a:ext cx="2746993" cy="3657600"/>
          </a:xfrm>
          <a:prstGeom prst="rect">
            <a:avLst/>
          </a:prstGeom>
        </p:spPr>
      </p:pic>
      <p:pic>
        <p:nvPicPr>
          <p:cNvPr id="16" name="Picture 15" descr="A picture containing clipart&#10;&#10;Description generated with very high confidence">
            <a:extLst>
              <a:ext uri="{FF2B5EF4-FFF2-40B4-BE49-F238E27FC236}">
                <a16:creationId xmlns:a16="http://schemas.microsoft.com/office/drawing/2014/main" id="{1D5EA20F-A08B-46D3-A0D8-2268395A0484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9444" y="1039681"/>
            <a:ext cx="1496137" cy="1845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867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4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User-Defined Functions</a:t>
            </a:r>
            <a:endParaRPr lang="bg-BG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Definition, Usage, Syntax</a:t>
            </a:r>
          </a:p>
        </p:txBody>
      </p:sp>
      <p:pic>
        <p:nvPicPr>
          <p:cNvPr id="22530" name="Picture 2" descr="http://i.zdnet.com/blogs/frustrated_computer_user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46812" y="1636117"/>
            <a:ext cx="3124200" cy="2077594"/>
          </a:xfrm>
          <a:prstGeom prst="roundRect">
            <a:avLst>
              <a:gd name="adj" fmla="val 5586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2532" name="Picture 4" descr="http://www.icondrawer.com/img/icons_512/User_Delete_Icon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89212" y="2849334"/>
            <a:ext cx="3105150" cy="172875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695256063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>
          <a:xfrm>
            <a:off x="190413" y="1124744"/>
            <a:ext cx="11804822" cy="5570355"/>
          </a:xfrm>
        </p:spPr>
        <p:txBody>
          <a:bodyPr/>
          <a:lstStyle/>
          <a:p>
            <a:r>
              <a:rPr lang="en-US" dirty="0"/>
              <a:t>At its core,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function</a:t>
            </a:r>
            <a:r>
              <a:rPr lang="en-US" dirty="0"/>
              <a:t> receives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input</a:t>
            </a:r>
            <a:r>
              <a:rPr lang="en-US" dirty="0"/>
              <a:t> and produces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output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Functions: Basic Definition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8629" y="1652955"/>
            <a:ext cx="3808327" cy="52126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224041" y="4915671"/>
            <a:ext cx="978366" cy="166628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0804" y="3407653"/>
            <a:ext cx="1229008" cy="16887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9282" y="1826546"/>
            <a:ext cx="1526904" cy="191779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033" y="923308"/>
            <a:ext cx="2147094" cy="272647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891" y="3234581"/>
            <a:ext cx="1748118" cy="17481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012" y="4705530"/>
            <a:ext cx="3123358" cy="1952098"/>
          </a:xfrm>
          <a:prstGeom prst="rect">
            <a:avLst/>
          </a:prstGeom>
        </p:spPr>
      </p:pic>
      <p:sp>
        <p:nvSpPr>
          <p:cNvPr id="13" name="Arrow: Down 15"/>
          <p:cNvSpPr/>
          <p:nvPr/>
        </p:nvSpPr>
        <p:spPr>
          <a:xfrm rot="16710111">
            <a:off x="3789531" y="2337981"/>
            <a:ext cx="306159" cy="98511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4" name="Arrow: Down 15"/>
          <p:cNvSpPr/>
          <p:nvPr/>
        </p:nvSpPr>
        <p:spPr>
          <a:xfrm rot="15736128">
            <a:off x="8170301" y="2455333"/>
            <a:ext cx="306159" cy="98511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5" name="Arrow: Down 15"/>
          <p:cNvSpPr/>
          <p:nvPr/>
        </p:nvSpPr>
        <p:spPr>
          <a:xfrm rot="16410111">
            <a:off x="3546722" y="3728751"/>
            <a:ext cx="306159" cy="98511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6" name="Arrow: Down 15"/>
          <p:cNvSpPr/>
          <p:nvPr/>
        </p:nvSpPr>
        <p:spPr>
          <a:xfrm rot="15907702">
            <a:off x="8089721" y="3808885"/>
            <a:ext cx="306159" cy="98511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7" name="Arrow: Down 15"/>
          <p:cNvSpPr/>
          <p:nvPr/>
        </p:nvSpPr>
        <p:spPr>
          <a:xfrm rot="15096567">
            <a:off x="4107781" y="5164206"/>
            <a:ext cx="348786" cy="84318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8" name="Arrow: Down 15"/>
          <p:cNvSpPr/>
          <p:nvPr/>
        </p:nvSpPr>
        <p:spPr>
          <a:xfrm rot="17043750">
            <a:off x="8127854" y="5030467"/>
            <a:ext cx="306159" cy="98511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4291005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3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/>
              <a:t>Types of User-Defined Functions</a:t>
            </a:r>
            <a:endParaRPr lang="bg-BG" sz="3800" dirty="0"/>
          </a:p>
        </p:txBody>
      </p:sp>
      <p:sp>
        <p:nvSpPr>
          <p:cNvPr id="48435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Scalar</a:t>
            </a:r>
            <a:r>
              <a:rPr lang="en-US" dirty="0"/>
              <a:t> functions (like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SQRT(…)</a:t>
            </a:r>
            <a:r>
              <a:rPr lang="en-US" dirty="0"/>
              <a:t>)</a:t>
            </a:r>
            <a:r>
              <a:rPr lang="bg-BG" dirty="0"/>
              <a:t>.</a:t>
            </a:r>
            <a:endParaRPr lang="en-US" dirty="0"/>
          </a:p>
          <a:p>
            <a:pPr lvl="1"/>
            <a:r>
              <a:rPr lang="en-US" dirty="0"/>
              <a:t>Similar to the built-in functions</a:t>
            </a:r>
          </a:p>
          <a:p>
            <a:pPr lvl="1"/>
            <a:r>
              <a:rPr lang="en-US" dirty="0"/>
              <a:t>Return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single value</a:t>
            </a:r>
            <a:endParaRPr lang="en-US" dirty="0"/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Table-valued</a:t>
            </a:r>
            <a:r>
              <a:rPr lang="en-US" dirty="0"/>
              <a:t> functions</a:t>
            </a:r>
            <a:r>
              <a:rPr lang="bg-BG" dirty="0"/>
              <a:t>.</a:t>
            </a:r>
            <a:endParaRPr lang="en-US" dirty="0"/>
          </a:p>
          <a:p>
            <a:pPr lvl="1"/>
            <a:r>
              <a:rPr lang="en-US" dirty="0"/>
              <a:t>Similar to a view with parameters</a:t>
            </a:r>
          </a:p>
          <a:p>
            <a:pPr lvl="1"/>
            <a:r>
              <a:rPr lang="en-US" dirty="0"/>
              <a:t>Return a table as a result of single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SELECT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statement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Aggregate</a:t>
            </a:r>
            <a:r>
              <a:rPr lang="en-US" dirty="0"/>
              <a:t> functions (like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SUM(…)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Perform calculation over set of inputs values</a:t>
            </a:r>
            <a:r>
              <a:rPr lang="bg-BG" dirty="0"/>
              <a:t>.</a:t>
            </a:r>
            <a:endParaRPr lang="en-US" dirty="0"/>
          </a:p>
          <a:p>
            <a:pPr lvl="1"/>
            <a:r>
              <a:rPr lang="en-US" dirty="0"/>
              <a:t>Defined through external .NET functions</a:t>
            </a:r>
            <a:r>
              <a:rPr lang="bg-BG" dirty="0"/>
              <a:t>.</a:t>
            </a:r>
            <a:endParaRPr lang="en-US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428412" y="6553200"/>
            <a:ext cx="4572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69358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3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3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3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3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3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35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Create Functions 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23482" y="1042913"/>
            <a:ext cx="10733308" cy="549381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CREATE FUNCTION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udf_ProjectDurationWeeks (@StartDate DATETIME, @EndDate DATETIME)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RETURNS INT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AS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BEGIN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DECLARE @projectWeeks INT;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IF(@EndDate IS NULL)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BEGIN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SET @EndDate = GETDATE()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END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SET @projectWeeks = DATEDIFF(WEEK, @StartDate, @EndDate)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RETURN @projectWeeks;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END</a:t>
            </a:r>
            <a:endParaRPr lang="en-GB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AutoShape 7"/>
          <p:cNvSpPr>
            <a:spLocks noChangeArrowheads="1"/>
          </p:cNvSpPr>
          <p:nvPr/>
        </p:nvSpPr>
        <p:spPr bwMode="auto">
          <a:xfrm>
            <a:off x="6090136" y="1769900"/>
            <a:ext cx="2514600" cy="476903"/>
          </a:xfrm>
          <a:prstGeom prst="wedgeRoundRectCallout">
            <a:avLst>
              <a:gd name="adj1" fmla="val -39572"/>
              <a:gd name="adj2" fmla="val -10028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Function Name</a:t>
            </a:r>
          </a:p>
        </p:txBody>
      </p:sp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8974471" y="1840239"/>
            <a:ext cx="2147754" cy="476903"/>
          </a:xfrm>
          <a:prstGeom prst="wedgeRoundRectCallout">
            <a:avLst>
              <a:gd name="adj1" fmla="val -43564"/>
              <a:gd name="adj2" fmla="val -11134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Parameters </a:t>
            </a:r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2158888" y="2491154"/>
            <a:ext cx="2300155" cy="476903"/>
          </a:xfrm>
          <a:prstGeom prst="wedgeRoundRectCallout">
            <a:avLst>
              <a:gd name="adj1" fmla="val -36136"/>
              <a:gd name="adj2" fmla="val -8737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Return Type</a:t>
            </a:r>
          </a:p>
        </p:txBody>
      </p:sp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6332303" y="2773193"/>
            <a:ext cx="1538155" cy="476903"/>
          </a:xfrm>
          <a:prstGeom prst="wedgeRoundRectCallout">
            <a:avLst>
              <a:gd name="adj1" fmla="val -61022"/>
              <a:gd name="adj2" fmla="val 5067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Variable</a:t>
            </a:r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5200528" y="3641335"/>
            <a:ext cx="2286000" cy="476903"/>
          </a:xfrm>
          <a:prstGeom prst="wedgeRoundRectCallout">
            <a:avLst>
              <a:gd name="adj1" fmla="val -58799"/>
              <a:gd name="adj2" fmla="val -3624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IF Statement</a:t>
            </a:r>
          </a:p>
        </p:txBody>
      </p:sp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5420336" y="5635869"/>
            <a:ext cx="2286000" cy="476903"/>
          </a:xfrm>
          <a:prstGeom prst="wedgeRoundRectCallout">
            <a:avLst>
              <a:gd name="adj1" fmla="val -58799"/>
              <a:gd name="adj2" fmla="val -3624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Return Value</a:t>
            </a:r>
          </a:p>
        </p:txBody>
      </p:sp>
    </p:spTree>
    <p:extLst>
      <p:ext uri="{BB962C8B-B14F-4D97-AF65-F5344CB8AC3E}">
        <p14:creationId xmlns:p14="http://schemas.microsoft.com/office/powerpoint/2010/main" val="903289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Functions are called using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schemaName.functionName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Execute Functions 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30707" y="1893818"/>
            <a:ext cx="10727410" cy="249299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SELECT [ProjectID],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[StartDate],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[EndDate],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dbo.udf_ProjectDurationWeeks([StartDate],[EndDate])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AS ProjectWeeks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FROM [SoftUni].[dbo].[Projects]</a:t>
            </a:r>
            <a:endParaRPr lang="en-GB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8998231"/>
              </p:ext>
            </p:extLst>
          </p:nvPr>
        </p:nvGraphicFramePr>
        <p:xfrm>
          <a:off x="730704" y="4583282"/>
          <a:ext cx="10727412" cy="194172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681853">
                  <a:extLst>
                    <a:ext uri="{9D8B030D-6E8A-4147-A177-3AD203B41FA5}">
                      <a16:colId xmlns:a16="http://schemas.microsoft.com/office/drawing/2014/main" val="359195456"/>
                    </a:ext>
                  </a:extLst>
                </a:gridCol>
                <a:gridCol w="2681853">
                  <a:extLst>
                    <a:ext uri="{9D8B030D-6E8A-4147-A177-3AD203B41FA5}">
                      <a16:colId xmlns:a16="http://schemas.microsoft.com/office/drawing/2014/main" val="491820112"/>
                    </a:ext>
                  </a:extLst>
                </a:gridCol>
                <a:gridCol w="2681853">
                  <a:extLst>
                    <a:ext uri="{9D8B030D-6E8A-4147-A177-3AD203B41FA5}">
                      <a16:colId xmlns:a16="http://schemas.microsoft.com/office/drawing/2014/main" val="3774891810"/>
                    </a:ext>
                  </a:extLst>
                </a:gridCol>
                <a:gridCol w="2681853">
                  <a:extLst>
                    <a:ext uri="{9D8B030D-6E8A-4147-A177-3AD203B41FA5}">
                      <a16:colId xmlns:a16="http://schemas.microsoft.com/office/drawing/2014/main" val="3776866281"/>
                    </a:ext>
                  </a:extLst>
                </a:gridCol>
              </a:tblGrid>
              <a:tr h="319684">
                <a:tc>
                  <a:txBody>
                    <a:bodyPr/>
                    <a:lstStyle/>
                    <a:p>
                      <a:r>
                        <a:rPr lang="en-US" sz="2400" noProof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ProjectID</a:t>
                      </a:r>
                    </a:p>
                  </a:txBody>
                  <a:tcPr marL="119668" marR="119668" marT="59835" marB="59835">
                    <a:solidFill>
                      <a:schemeClr val="accent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noProof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StartDate</a:t>
                      </a:r>
                    </a:p>
                  </a:txBody>
                  <a:tcPr marL="119668" marR="119668" marT="59835" marB="59835">
                    <a:solidFill>
                      <a:schemeClr val="accent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noProof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EndDate</a:t>
                      </a:r>
                    </a:p>
                  </a:txBody>
                  <a:tcPr marL="119668" marR="119668" marT="59835" marB="59835">
                    <a:solidFill>
                      <a:schemeClr val="accent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noProof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ProjectWeeks</a:t>
                      </a:r>
                    </a:p>
                  </a:txBody>
                  <a:tcPr marL="119668" marR="119668" marT="59835" marB="59835">
                    <a:solidFill>
                      <a:schemeClr val="accent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6601892"/>
                  </a:ext>
                </a:extLst>
              </a:tr>
              <a:tr h="319684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</a:t>
                      </a:r>
                      <a:endParaRPr lang="bg-BG" sz="24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marL="119668" marR="119668" marT="59835" marB="59835"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2016-09-01</a:t>
                      </a:r>
                      <a:endParaRPr lang="bg-BG" sz="24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marL="119668" marR="119668" marT="59835" marB="59835"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2016-10-07</a:t>
                      </a:r>
                      <a:endParaRPr lang="bg-BG" sz="24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marL="119668" marR="119668" marT="59835" marB="59835"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5</a:t>
                      </a:r>
                      <a:endParaRPr lang="bg-BG" sz="24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marL="119668" marR="119668" marT="59835" marB="59835"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8236447"/>
                  </a:ext>
                </a:extLst>
              </a:tr>
              <a:tr h="319684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2</a:t>
                      </a:r>
                      <a:endParaRPr lang="bg-BG" sz="24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marL="119668" marR="119668" marT="59835" marB="59835"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2016-10-01</a:t>
                      </a:r>
                      <a:endParaRPr lang="bg-BG" sz="24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marL="119668" marR="119668" marT="59835" marB="59835"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2016-10-07</a:t>
                      </a:r>
                      <a:endParaRPr lang="bg-BG" sz="24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marL="119668" marR="119668" marT="59835" marB="59835"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</a:t>
                      </a:r>
                      <a:endParaRPr lang="bg-BG" sz="24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marL="119668" marR="119668" marT="59835" marB="59835"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0275746"/>
                  </a:ext>
                </a:extLst>
              </a:tr>
              <a:tr h="319684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3</a:t>
                      </a:r>
                      <a:endParaRPr lang="bg-BG" sz="24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marL="119668" marR="119668" marT="59835" marB="59835"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2015-10-07</a:t>
                      </a:r>
                      <a:endParaRPr lang="bg-BG" sz="24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marL="119668" marR="119668" marT="59835" marB="59835"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NULL</a:t>
                      </a:r>
                      <a:endParaRPr lang="bg-BG" sz="24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marL="119668" marR="119668" marT="59835" marB="59835"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52</a:t>
                      </a:r>
                      <a:endParaRPr lang="bg-BG" sz="24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marL="119668" marR="119668" marT="59835" marB="59835"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3521319"/>
                  </a:ext>
                </a:extLst>
              </a:tr>
            </a:tbl>
          </a:graphicData>
        </a:graphic>
      </p:graphicFrame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6323012" y="1791976"/>
            <a:ext cx="1748678" cy="1047096"/>
          </a:xfrm>
          <a:prstGeom prst="wedgeRoundRectCallout">
            <a:avLst>
              <a:gd name="adj1" fmla="val -43317"/>
              <a:gd name="adj2" fmla="val 7474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Call the </a:t>
            </a:r>
            <a:br>
              <a:rPr lang="en-US" sz="2800" noProof="1">
                <a:solidFill>
                  <a:srgbClr val="FFFFFF"/>
                </a:solidFill>
              </a:rPr>
            </a:br>
            <a:r>
              <a:rPr lang="en-US" sz="2800" noProof="1">
                <a:solidFill>
                  <a:srgbClr val="FFFFFF"/>
                </a:solidFill>
              </a:rPr>
              <a:t>Function</a:t>
            </a:r>
          </a:p>
        </p:txBody>
      </p:sp>
    </p:spTree>
    <p:extLst>
      <p:ext uri="{BB962C8B-B14F-4D97-AF65-F5344CB8AC3E}">
        <p14:creationId xmlns:p14="http://schemas.microsoft.com/office/powerpoint/2010/main" val="1871971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6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GB" sz="3200" dirty="0"/>
              <a:t>Write a function </a:t>
            </a:r>
            <a:r>
              <a:rPr lang="en-GB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ufn_GetSalaryLevel</a:t>
            </a:r>
            <a:r>
              <a:rPr lang="en-GB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(@salary MONEY)</a:t>
            </a:r>
            <a:r>
              <a:rPr lang="en-GB" sz="3200" dirty="0"/>
              <a:t> that receives </a:t>
            </a:r>
            <a:r>
              <a:rPr lang="en-GB" sz="3200" dirty="0">
                <a:solidFill>
                  <a:schemeClr val="tx2">
                    <a:lumMod val="75000"/>
                  </a:schemeClr>
                </a:solidFill>
              </a:rPr>
              <a:t>salary</a:t>
            </a:r>
            <a:r>
              <a:rPr lang="en-GB" sz="3200" dirty="0"/>
              <a:t> of an employee and returns the </a:t>
            </a:r>
            <a:r>
              <a:rPr lang="en-GB" sz="3200" dirty="0">
                <a:solidFill>
                  <a:schemeClr val="tx2">
                    <a:lumMod val="75000"/>
                  </a:schemeClr>
                </a:solidFill>
              </a:rPr>
              <a:t>level of the salary</a:t>
            </a:r>
            <a:r>
              <a:rPr lang="en-GB" sz="3200" dirty="0"/>
              <a:t>.</a:t>
            </a:r>
            <a:endParaRPr lang="en-US" sz="3200" dirty="0"/>
          </a:p>
          <a:p>
            <a:pPr lvl="1"/>
            <a:r>
              <a:rPr lang="en-GB" sz="2800" dirty="0"/>
              <a:t>If salary is </a:t>
            </a:r>
            <a:r>
              <a:rPr lang="en-GB" sz="2800" dirty="0">
                <a:solidFill>
                  <a:schemeClr val="tx2">
                    <a:lumMod val="75000"/>
                  </a:schemeClr>
                </a:solidFill>
              </a:rPr>
              <a:t>&lt; 30000</a:t>
            </a:r>
            <a:r>
              <a:rPr lang="en-GB" sz="2800" dirty="0"/>
              <a:t> return </a:t>
            </a:r>
            <a:r>
              <a:rPr lang="en-GB" sz="2800" dirty="0">
                <a:solidFill>
                  <a:schemeClr val="tx2">
                    <a:lumMod val="75000"/>
                  </a:schemeClr>
                </a:solidFill>
              </a:rPr>
              <a:t>“Low”</a:t>
            </a:r>
            <a:endParaRPr lang="en-US" sz="2800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en-GB" sz="2800" dirty="0"/>
              <a:t>If salary is </a:t>
            </a:r>
            <a:r>
              <a:rPr lang="en-GB" sz="2800" dirty="0">
                <a:solidFill>
                  <a:schemeClr val="tx2">
                    <a:lumMod val="75000"/>
                  </a:schemeClr>
                </a:solidFill>
              </a:rPr>
              <a:t>between 30000 and 50000 (inclusive) </a:t>
            </a:r>
            <a:r>
              <a:rPr lang="en-GB" sz="2800" dirty="0"/>
              <a:t>return</a:t>
            </a:r>
            <a:r>
              <a:rPr lang="en-GB" sz="2800" b="1" dirty="0"/>
              <a:t> </a:t>
            </a:r>
            <a:r>
              <a:rPr lang="en-GB" sz="2800" dirty="0">
                <a:solidFill>
                  <a:schemeClr val="tx2">
                    <a:lumMod val="75000"/>
                  </a:schemeClr>
                </a:solidFill>
              </a:rPr>
              <a:t>“Average”</a:t>
            </a:r>
            <a:endParaRPr lang="en-US" sz="2800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en-GB" sz="2800" dirty="0"/>
              <a:t>If salary is </a:t>
            </a:r>
            <a:r>
              <a:rPr lang="en-GB" sz="2800" dirty="0">
                <a:solidFill>
                  <a:schemeClr val="tx2">
                    <a:lumMod val="75000"/>
                  </a:schemeClr>
                </a:solidFill>
              </a:rPr>
              <a:t>&gt; 50000 </a:t>
            </a:r>
            <a:r>
              <a:rPr lang="en-GB" sz="2800" dirty="0"/>
              <a:t>return</a:t>
            </a:r>
            <a:r>
              <a:rPr lang="en-GB" sz="2800" b="1" dirty="0"/>
              <a:t> </a:t>
            </a:r>
            <a:r>
              <a:rPr lang="en-GB" sz="2800" dirty="0">
                <a:solidFill>
                  <a:schemeClr val="tx2">
                    <a:lumMod val="75000"/>
                  </a:schemeClr>
                </a:solidFill>
              </a:rPr>
              <a:t>“High”</a:t>
            </a:r>
            <a:endParaRPr lang="en-US" sz="2800" dirty="0">
              <a:solidFill>
                <a:schemeClr val="tx2">
                  <a:lumMod val="75000"/>
                </a:schemeClr>
              </a:solidFill>
            </a:endParaRPr>
          </a:p>
          <a:p>
            <a:pPr lvl="1">
              <a:lnSpc>
                <a:spcPct val="100000"/>
              </a:lnSpc>
            </a:pPr>
            <a:endParaRPr lang="en-US" dirty="0"/>
          </a:p>
        </p:txBody>
      </p:sp>
      <p:sp>
        <p:nvSpPr>
          <p:cNvPr id="54067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Problem: Salary Level Function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7" name="TextBox 5"/>
          <p:cNvSpPr txBox="1"/>
          <p:nvPr/>
        </p:nvSpPr>
        <p:spPr>
          <a:xfrm>
            <a:off x="760412" y="6167735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3"/>
              </a:rPr>
              <a:t>https://judge.softuni.bg/Contests/Practice/Index/302#4</a:t>
            </a:r>
            <a:endParaRPr lang="en-US" dirty="0"/>
          </a:p>
        </p:txBody>
      </p:sp>
      <p:pic>
        <p:nvPicPr>
          <p:cNvPr id="9" name="Picture 4" descr="application, desktop, development, programming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0170" y="4358072"/>
            <a:ext cx="1744842" cy="174484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Картина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2812" y="4358072"/>
            <a:ext cx="6096000" cy="1580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616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6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6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6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0675" grpId="0" uiExpand="1" build="p"/>
    </p:bldLst>
  </p:timing>
</p:sld>
</file>

<file path=ppt/theme/theme1.xml><?xml version="1.0" encoding="utf-8"?>
<a:theme xmlns:a="http://schemas.openxmlformats.org/drawingml/2006/main" name="SoftUni 16x9">
  <a:themeElements>
    <a:clrScheme name="Custom 1">
      <a:dk1>
        <a:sysClr val="windowText" lastClr="000000"/>
      </a:dk1>
      <a:lt1>
        <a:sysClr val="window" lastClr="FFFFFF"/>
      </a:lt1>
      <a:dk2>
        <a:srgbClr val="D9D5C7"/>
      </a:dk2>
      <a:lt2>
        <a:srgbClr val="FBEEDC"/>
      </a:lt2>
      <a:accent1>
        <a:srgbClr val="F3BE60"/>
      </a:accent1>
      <a:accent2>
        <a:srgbClr val="00B050"/>
      </a:accent2>
      <a:accent3>
        <a:srgbClr val="3BABFF"/>
      </a:accent3>
      <a:accent4>
        <a:srgbClr val="7030A0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Software-University-Foundation</Template>
  <TotalTime>3711</TotalTime>
  <Words>1751</Words>
  <Application>Microsoft Office PowerPoint</Application>
  <PresentationFormat>Custom</PresentationFormat>
  <Paragraphs>399</Paragraphs>
  <Slides>32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8" baseType="lpstr">
      <vt:lpstr>Arial</vt:lpstr>
      <vt:lpstr>Calibri</vt:lpstr>
      <vt:lpstr>Consolas</vt:lpstr>
      <vt:lpstr>Wingdings</vt:lpstr>
      <vt:lpstr>Wingdings 2</vt:lpstr>
      <vt:lpstr>SoftUni 16x9</vt:lpstr>
      <vt:lpstr>Functions and Stored Procedures</vt:lpstr>
      <vt:lpstr>Table of Contents </vt:lpstr>
      <vt:lpstr>Questions</vt:lpstr>
      <vt:lpstr>User-Defined Functions</vt:lpstr>
      <vt:lpstr>Functions: Basic Definition</vt:lpstr>
      <vt:lpstr>Types of User-Defined Functions</vt:lpstr>
      <vt:lpstr>Create Functions </vt:lpstr>
      <vt:lpstr>Execute Functions </vt:lpstr>
      <vt:lpstr>Problem: Salary Level Function</vt:lpstr>
      <vt:lpstr>Solution: Salary Level Function (1)</vt:lpstr>
      <vt:lpstr>Solution: Salary Level Function (2)</vt:lpstr>
      <vt:lpstr>Stored Procedures</vt:lpstr>
      <vt:lpstr>What are Stored Procedures?</vt:lpstr>
      <vt:lpstr>Creating Stored Procedures</vt:lpstr>
      <vt:lpstr>Executing Stored Procedures</vt:lpstr>
      <vt:lpstr>Altering Stored Procedures</vt:lpstr>
      <vt:lpstr>Dropping Stored Procedures</vt:lpstr>
      <vt:lpstr>Stored Procedures</vt:lpstr>
      <vt:lpstr>Defining Parameterized Procedures</vt:lpstr>
      <vt:lpstr>Parameterized Stored Procedures – Example</vt:lpstr>
      <vt:lpstr>Passing Parameter Values</vt:lpstr>
      <vt:lpstr>Returning Values Using OUTPUT Parameters</vt:lpstr>
      <vt:lpstr>Problem: Employees with Three Projects</vt:lpstr>
      <vt:lpstr>Solution: Employees with Three Projects (1)</vt:lpstr>
      <vt:lpstr>Solution: Employees with Three Projects (2)</vt:lpstr>
      <vt:lpstr>Problem: Withdraw Money</vt:lpstr>
      <vt:lpstr>Solution: Withdraw Money (1)</vt:lpstr>
      <vt:lpstr>Solution: Withdraw Money (2)</vt:lpstr>
      <vt:lpstr>Summary</vt:lpstr>
      <vt:lpstr>Functions and Stored Procedures</vt:lpstr>
      <vt:lpstr>License</vt:lpstr>
      <vt:lpstr>Trainings @ Software University (SoftUni)</vt:lpstr>
    </vt:vector>
  </TitlesOfParts>
  <Manager/>
  <Company>Software University (SoftUni)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Functions and Procedures</dc:title>
  <dc:subject>Software Development Course</dc:subject>
  <dc:creator>Software University Foundation</dc:creator>
  <cp:keywords>Databases, SoftUni, Software University, MSSQL, SQL Management Studio, SQL Server Express</cp:keywords>
  <dc:description>Software University Foundation - http://softuni.org</dc:description>
  <cp:lastModifiedBy>Vladimir Damyanovski</cp:lastModifiedBy>
  <cp:revision>274</cp:revision>
  <dcterms:created xsi:type="dcterms:W3CDTF">2014-01-02T17:00:34Z</dcterms:created>
  <dcterms:modified xsi:type="dcterms:W3CDTF">2017-09-21T19:37:10Z</dcterms:modified>
  <cp:category>DB Basics Course @ SoftUni - https://softuni.bg/courses/databases-basics-ms-sql-server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